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2" r:id="rId4"/>
    <p:sldId id="258" r:id="rId5"/>
    <p:sldId id="286" r:id="rId6"/>
    <p:sldId id="297" r:id="rId7"/>
    <p:sldId id="298" r:id="rId8"/>
    <p:sldId id="299" r:id="rId9"/>
    <p:sldId id="287" r:id="rId10"/>
    <p:sldId id="291" r:id="rId11"/>
    <p:sldId id="284" r:id="rId12"/>
    <p:sldId id="285" r:id="rId13"/>
    <p:sldId id="296" r:id="rId14"/>
    <p:sldId id="283" r:id="rId15"/>
    <p:sldId id="301"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45"/>
    <p:restoredTop sz="96053"/>
  </p:normalViewPr>
  <p:slideViewPr>
    <p:cSldViewPr snapToGrid="0" snapToObjects="1">
      <p:cViewPr varScale="1">
        <p:scale>
          <a:sx n="43" d="100"/>
          <a:sy n="43" d="100"/>
        </p:scale>
        <p:origin x="208" y="1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0B37A3-0B8B-374B-98C5-2E5DADAF026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0DCAB89-B254-E647-BBD3-E4087F7DB6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64DF4F4-0C68-4E4B-9BC9-3E59CF81DE91}"/>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5" name="Symbol zastępczy stopki 4">
            <a:extLst>
              <a:ext uri="{FF2B5EF4-FFF2-40B4-BE49-F238E27FC236}">
                <a16:creationId xmlns:a16="http://schemas.microsoft.com/office/drawing/2014/main" id="{8B0A4F4A-5E86-9C4F-949E-B6DBFEE81C9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E0775B3-6FBB-5041-9F6F-AB43426C8AE8}"/>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116813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467ACC-8FFD-4B40-B865-20B39CA19EE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B741E89-6BFE-4949-BE20-5A601A3A1F88}"/>
              </a:ext>
            </a:extLst>
          </p:cNvPr>
          <p:cNvSpPr>
            <a:spLocks noGrp="1"/>
          </p:cNvSpPr>
          <p:nvPr>
            <p:ph type="body" orient="vert" idx="1"/>
          </p:nvPr>
        </p:nvSpPr>
        <p:spPr/>
        <p:txBody>
          <a:bodyPr vert="eaVert"/>
          <a:lstStyle/>
          <a:p>
            <a:pPr lvl="0"/>
            <a:r>
              <a:rPr lang="pl-PL"/>
              <a:t>Kliknij, aby edytować style wzorca tekstu</a:t>
            </a:r>
          </a:p>
        </p:txBody>
      </p:sp>
      <p:sp>
        <p:nvSpPr>
          <p:cNvPr id="4" name="Symbol zastępczy daty 3">
            <a:extLst>
              <a:ext uri="{FF2B5EF4-FFF2-40B4-BE49-F238E27FC236}">
                <a16:creationId xmlns:a16="http://schemas.microsoft.com/office/drawing/2014/main" id="{1A73E06B-3371-A248-9883-189B908184E4}"/>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5" name="Symbol zastępczy stopki 4">
            <a:extLst>
              <a:ext uri="{FF2B5EF4-FFF2-40B4-BE49-F238E27FC236}">
                <a16:creationId xmlns:a16="http://schemas.microsoft.com/office/drawing/2014/main" id="{D164C7D7-4207-BE4E-8DCE-B2799248825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8377943-913C-FF4F-BC09-63169484E371}"/>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394466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B53B178-9FB4-564D-9328-C5A7BFC163D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C182FFB-8B52-8248-B5FE-A44EF9B1BF6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p:txBody>
      </p:sp>
      <p:sp>
        <p:nvSpPr>
          <p:cNvPr id="4" name="Symbol zastępczy daty 3">
            <a:extLst>
              <a:ext uri="{FF2B5EF4-FFF2-40B4-BE49-F238E27FC236}">
                <a16:creationId xmlns:a16="http://schemas.microsoft.com/office/drawing/2014/main" id="{42191E98-CDE3-E144-8735-05A55A9FDAF7}"/>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5" name="Symbol zastępczy stopki 4">
            <a:extLst>
              <a:ext uri="{FF2B5EF4-FFF2-40B4-BE49-F238E27FC236}">
                <a16:creationId xmlns:a16="http://schemas.microsoft.com/office/drawing/2014/main" id="{C94EB769-FE1D-7049-95B7-4AC72D1A1B4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D55DF82-B0CA-3D42-B97C-4D8B928CC77E}"/>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203111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D573B9-68B2-FB4F-8DAA-BBF830710B1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F70F0E6-F57D-AC4E-9B21-101BB1976C1A}"/>
              </a:ext>
            </a:extLst>
          </p:cNvPr>
          <p:cNvSpPr>
            <a:spLocks noGrp="1"/>
          </p:cNvSpPr>
          <p:nvPr>
            <p:ph idx="1"/>
          </p:nvPr>
        </p:nvSpPr>
        <p:spPr/>
        <p:txBody>
          <a:bodyPr/>
          <a:lstStyle/>
          <a:p>
            <a:pPr lvl="0"/>
            <a:r>
              <a:rPr lang="pl-PL"/>
              <a:t>Kliknij, aby edytować style wzorca tekstu</a:t>
            </a:r>
          </a:p>
        </p:txBody>
      </p:sp>
      <p:sp>
        <p:nvSpPr>
          <p:cNvPr id="4" name="Symbol zastępczy daty 3">
            <a:extLst>
              <a:ext uri="{FF2B5EF4-FFF2-40B4-BE49-F238E27FC236}">
                <a16:creationId xmlns:a16="http://schemas.microsoft.com/office/drawing/2014/main" id="{679808DD-2887-6E47-B991-31C1195AD3AC}"/>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5" name="Symbol zastępczy stopki 4">
            <a:extLst>
              <a:ext uri="{FF2B5EF4-FFF2-40B4-BE49-F238E27FC236}">
                <a16:creationId xmlns:a16="http://schemas.microsoft.com/office/drawing/2014/main" id="{7707526E-5447-D447-834F-09268CB2772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E053829-388E-9443-8C87-55B074303345}"/>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90532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3BA346-D91E-1B4A-BDE2-7301F42794A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32FBB31-0FEB-AD4A-90EA-DC28E0B18A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30DA3D43-AFEF-4A4B-AC6E-AA90DC10F0C1}"/>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5" name="Symbol zastępczy stopki 4">
            <a:extLst>
              <a:ext uri="{FF2B5EF4-FFF2-40B4-BE49-F238E27FC236}">
                <a16:creationId xmlns:a16="http://schemas.microsoft.com/office/drawing/2014/main" id="{43866D9F-387F-AA4A-AF2D-7FB4BCDA671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F9B9126-E497-774B-815A-319497CF5546}"/>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269967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2C538F-E007-8E44-AAF6-5965FAF67DE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16FDD26-2EA3-E342-B510-811E0E596B59}"/>
              </a:ext>
            </a:extLst>
          </p:cNvPr>
          <p:cNvSpPr>
            <a:spLocks noGrp="1"/>
          </p:cNvSpPr>
          <p:nvPr>
            <p:ph sz="half" idx="1"/>
          </p:nvPr>
        </p:nvSpPr>
        <p:spPr>
          <a:xfrm>
            <a:off x="838200" y="1825625"/>
            <a:ext cx="5181600" cy="4351338"/>
          </a:xfrm>
        </p:spPr>
        <p:txBody>
          <a:body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AD7135F9-8A68-DF4E-8296-11ED43487EC3}"/>
              </a:ext>
            </a:extLst>
          </p:cNvPr>
          <p:cNvSpPr>
            <a:spLocks noGrp="1"/>
          </p:cNvSpPr>
          <p:nvPr>
            <p:ph sz="half" idx="2"/>
          </p:nvPr>
        </p:nvSpPr>
        <p:spPr>
          <a:xfrm>
            <a:off x="6172200" y="1825625"/>
            <a:ext cx="5181600" cy="4351338"/>
          </a:xfrm>
        </p:spPr>
        <p:txBody>
          <a:bodyPr/>
          <a:lstStyle/>
          <a:p>
            <a:pPr lvl="0"/>
            <a:r>
              <a:rPr lang="pl-PL"/>
              <a:t>Kliknij, aby edytować style wzorca tekstu</a:t>
            </a:r>
          </a:p>
        </p:txBody>
      </p:sp>
      <p:sp>
        <p:nvSpPr>
          <p:cNvPr id="5" name="Symbol zastępczy daty 4">
            <a:extLst>
              <a:ext uri="{FF2B5EF4-FFF2-40B4-BE49-F238E27FC236}">
                <a16:creationId xmlns:a16="http://schemas.microsoft.com/office/drawing/2014/main" id="{0451900D-E502-0C46-B910-6E17D857D72E}"/>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6" name="Symbol zastępczy stopki 5">
            <a:extLst>
              <a:ext uri="{FF2B5EF4-FFF2-40B4-BE49-F238E27FC236}">
                <a16:creationId xmlns:a16="http://schemas.microsoft.com/office/drawing/2014/main" id="{BDAC62A1-BF06-FB46-928A-DBE92797DA3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DAC4F05-1243-BF40-B182-CAC5190038B4}"/>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164860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6B1B48-104E-1F43-9D3F-3DC46B61732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64F68786-809C-C848-91D6-4DCE0F2B71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636B127F-FE89-6C46-848A-7F266890C654}"/>
              </a:ext>
            </a:extLst>
          </p:cNvPr>
          <p:cNvSpPr>
            <a:spLocks noGrp="1"/>
          </p:cNvSpPr>
          <p:nvPr>
            <p:ph sz="half" idx="2"/>
          </p:nvPr>
        </p:nvSpPr>
        <p:spPr>
          <a:xfrm>
            <a:off x="839788" y="2505075"/>
            <a:ext cx="5157787" cy="3684588"/>
          </a:xfrm>
        </p:spPr>
        <p:txBody>
          <a:bodyPr/>
          <a:lstStyle/>
          <a:p>
            <a:pPr lvl="0"/>
            <a:r>
              <a:rPr lang="pl-PL"/>
              <a:t>Kliknij, aby edytować style wzorca tekstu</a:t>
            </a:r>
          </a:p>
        </p:txBody>
      </p:sp>
      <p:sp>
        <p:nvSpPr>
          <p:cNvPr id="5" name="Symbol zastępczy tekstu 4">
            <a:extLst>
              <a:ext uri="{FF2B5EF4-FFF2-40B4-BE49-F238E27FC236}">
                <a16:creationId xmlns:a16="http://schemas.microsoft.com/office/drawing/2014/main" id="{FD854CE2-B823-3E4A-9D70-50F4C69AB7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5D3C93E2-6075-7A43-8481-777D24523FBC}"/>
              </a:ext>
            </a:extLst>
          </p:cNvPr>
          <p:cNvSpPr>
            <a:spLocks noGrp="1"/>
          </p:cNvSpPr>
          <p:nvPr>
            <p:ph sz="quarter" idx="4"/>
          </p:nvPr>
        </p:nvSpPr>
        <p:spPr>
          <a:xfrm>
            <a:off x="6172200" y="2505075"/>
            <a:ext cx="5183188" cy="3684588"/>
          </a:xfrm>
        </p:spPr>
        <p:txBody>
          <a:bodyPr/>
          <a:lstStyle/>
          <a:p>
            <a:pPr lvl="0"/>
            <a:r>
              <a:rPr lang="pl-PL"/>
              <a:t>Kliknij, aby edytować style wzorca tekstu</a:t>
            </a:r>
          </a:p>
        </p:txBody>
      </p:sp>
      <p:sp>
        <p:nvSpPr>
          <p:cNvPr id="7" name="Symbol zastępczy daty 6">
            <a:extLst>
              <a:ext uri="{FF2B5EF4-FFF2-40B4-BE49-F238E27FC236}">
                <a16:creationId xmlns:a16="http://schemas.microsoft.com/office/drawing/2014/main" id="{C9497EB9-463F-7247-B692-E0D315F1D74C}"/>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8" name="Symbol zastępczy stopki 7">
            <a:extLst>
              <a:ext uri="{FF2B5EF4-FFF2-40B4-BE49-F238E27FC236}">
                <a16:creationId xmlns:a16="http://schemas.microsoft.com/office/drawing/2014/main" id="{77B71B36-2AAB-3544-BE66-D6533FDB915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A46645A-2D70-664F-8FFC-5F9097A9B619}"/>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211119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FC775A-AFC7-1248-B6A4-257662EE729E}"/>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83E64FB-C1F9-5947-8EF9-674ABE1542FF}"/>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4" name="Symbol zastępczy stopki 3">
            <a:extLst>
              <a:ext uri="{FF2B5EF4-FFF2-40B4-BE49-F238E27FC236}">
                <a16:creationId xmlns:a16="http://schemas.microsoft.com/office/drawing/2014/main" id="{F12F0596-C066-AF4C-A548-51D0518CEE1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1F66E4B-12D8-264C-AB01-719DFACF493C}"/>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3622428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E4A46098-D9F0-4A41-8F56-3552A1477018}"/>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3" name="Symbol zastępczy stopki 2">
            <a:extLst>
              <a:ext uri="{FF2B5EF4-FFF2-40B4-BE49-F238E27FC236}">
                <a16:creationId xmlns:a16="http://schemas.microsoft.com/office/drawing/2014/main" id="{7569E85A-2C8F-F34C-A5CD-2914328CF1A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F9BEA11-ECE3-F84B-B326-3F8B26995173}"/>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239858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2F3151-1CE8-904F-9CFD-D4015C66983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06A55F3D-D5CC-D34A-931A-1A63487119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p:txBody>
      </p:sp>
      <p:sp>
        <p:nvSpPr>
          <p:cNvPr id="4" name="Symbol zastępczy tekstu 3">
            <a:extLst>
              <a:ext uri="{FF2B5EF4-FFF2-40B4-BE49-F238E27FC236}">
                <a16:creationId xmlns:a16="http://schemas.microsoft.com/office/drawing/2014/main" id="{84DE408D-52BD-CD4E-ACAB-9CAA82779D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289C631-6C88-4E42-9CB4-C42F2F6CF1DD}"/>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6" name="Symbol zastępczy stopki 5">
            <a:extLst>
              <a:ext uri="{FF2B5EF4-FFF2-40B4-BE49-F238E27FC236}">
                <a16:creationId xmlns:a16="http://schemas.microsoft.com/office/drawing/2014/main" id="{88DBC195-801B-C643-B9DF-7622D18B62E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D588D72-8FFC-3A4A-9F1B-DB99CDF87E14}"/>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56033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35DA44-4F5A-634F-B486-C7D8440D054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2816A559-9D97-0046-B3BF-642706B821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a:extLst>
              <a:ext uri="{FF2B5EF4-FFF2-40B4-BE49-F238E27FC236}">
                <a16:creationId xmlns:a16="http://schemas.microsoft.com/office/drawing/2014/main" id="{2063EC85-154D-E24A-869A-A5BAAAE50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801B4D2-9822-4D4D-B637-7120195334A9}"/>
              </a:ext>
            </a:extLst>
          </p:cNvPr>
          <p:cNvSpPr>
            <a:spLocks noGrp="1"/>
          </p:cNvSpPr>
          <p:nvPr>
            <p:ph type="dt" sz="half" idx="10"/>
          </p:nvPr>
        </p:nvSpPr>
        <p:spPr/>
        <p:txBody>
          <a:bodyPr/>
          <a:lstStyle/>
          <a:p>
            <a:fld id="{C3838614-B268-A44F-B25B-06A55C2DBD00}" type="datetimeFigureOut">
              <a:rPr lang="pl-PL" smtClean="0"/>
              <a:t>27.12.2020</a:t>
            </a:fld>
            <a:endParaRPr lang="pl-PL"/>
          </a:p>
        </p:txBody>
      </p:sp>
      <p:sp>
        <p:nvSpPr>
          <p:cNvPr id="6" name="Symbol zastępczy stopki 5">
            <a:extLst>
              <a:ext uri="{FF2B5EF4-FFF2-40B4-BE49-F238E27FC236}">
                <a16:creationId xmlns:a16="http://schemas.microsoft.com/office/drawing/2014/main" id="{FD1FF960-26B1-1B43-8985-E879368C984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883B89E-D42A-594B-B65C-24E89AD968F6}"/>
              </a:ext>
            </a:extLst>
          </p:cNvPr>
          <p:cNvSpPr>
            <a:spLocks noGrp="1"/>
          </p:cNvSpPr>
          <p:nvPr>
            <p:ph type="sldNum" sz="quarter" idx="12"/>
          </p:nvPr>
        </p:nvSpPr>
        <p:spPr/>
        <p:txBody>
          <a:bodyPr/>
          <a:lstStyle/>
          <a:p>
            <a:fld id="{2BD82260-953C-5A4D-AE6A-93EF806CEC57}" type="slidenum">
              <a:rPr lang="pl-PL" smtClean="0"/>
              <a:t>‹#›</a:t>
            </a:fld>
            <a:endParaRPr lang="pl-PL"/>
          </a:p>
        </p:txBody>
      </p:sp>
    </p:spTree>
    <p:extLst>
      <p:ext uri="{BB962C8B-B14F-4D97-AF65-F5344CB8AC3E}">
        <p14:creationId xmlns:p14="http://schemas.microsoft.com/office/powerpoint/2010/main" val="169772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65B5E98-2B08-4048-A818-9C31EB073E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9F82DD00-60EC-DA47-9AB9-E8254EFFC0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pl-PL"/>
              <a:t>Edytuj style wzorca tekstu
Drugi poziom
Trzeci poziom
Czwarty poziom
Piąty poziom</a:t>
            </a:r>
          </a:p>
        </p:txBody>
      </p:sp>
      <p:sp>
        <p:nvSpPr>
          <p:cNvPr id="4" name="Symbol zastępczy daty 3">
            <a:extLst>
              <a:ext uri="{FF2B5EF4-FFF2-40B4-BE49-F238E27FC236}">
                <a16:creationId xmlns:a16="http://schemas.microsoft.com/office/drawing/2014/main" id="{9667FBFF-C9D0-144F-A9E8-C58C4260C3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38614-B268-A44F-B25B-06A55C2DBD00}" type="datetimeFigureOut">
              <a:rPr lang="pl-PL" smtClean="0"/>
              <a:t>27.12.2020</a:t>
            </a:fld>
            <a:endParaRPr lang="pl-PL"/>
          </a:p>
        </p:txBody>
      </p:sp>
      <p:sp>
        <p:nvSpPr>
          <p:cNvPr id="5" name="Symbol zastępczy stopki 4">
            <a:extLst>
              <a:ext uri="{FF2B5EF4-FFF2-40B4-BE49-F238E27FC236}">
                <a16:creationId xmlns:a16="http://schemas.microsoft.com/office/drawing/2014/main" id="{579FD06F-5C81-F843-8186-D3EB6B72DE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BCFCAAF-2FC1-7F4D-8CF2-61BC34930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82260-953C-5A4D-AE6A-93EF806CEC57}" type="slidenum">
              <a:rPr lang="pl-PL" smtClean="0"/>
              <a:t>‹#›</a:t>
            </a:fld>
            <a:endParaRPr lang="pl-PL"/>
          </a:p>
        </p:txBody>
      </p:sp>
    </p:spTree>
    <p:extLst>
      <p:ext uri="{BB962C8B-B14F-4D97-AF65-F5344CB8AC3E}">
        <p14:creationId xmlns:p14="http://schemas.microsoft.com/office/powerpoint/2010/main" val="3041792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office@edusmart-tc.net"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8513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911083E-6583-2046-9949-D8AA9BF7B61F}"/>
              </a:ext>
            </a:extLst>
          </p:cNvPr>
          <p:cNvSpPr txBox="1"/>
          <p:nvPr/>
        </p:nvSpPr>
        <p:spPr>
          <a:xfrm>
            <a:off x="631275" y="1443790"/>
            <a:ext cx="10161051" cy="3139321"/>
          </a:xfrm>
          <a:prstGeom prst="rect">
            <a:avLst/>
          </a:prstGeom>
          <a:noFill/>
        </p:spPr>
        <p:txBody>
          <a:bodyPr wrap="square" rtlCol="0">
            <a:spAutoFit/>
          </a:bodyPr>
          <a:lstStyle/>
          <a:p>
            <a:pPr lvl="0" algn="just" eaLnBrk="0" fontAlgn="base" hangingPunct="0">
              <a:spcBef>
                <a:spcPct val="0"/>
              </a:spcBef>
              <a:spcAft>
                <a:spcPct val="0"/>
              </a:spcAft>
            </a:pPr>
            <a:r>
              <a:rPr lang="pl-GB" altLang="pl-GB" dirty="0">
                <a:solidFill>
                  <a:srgbClr val="000000"/>
                </a:solidFill>
                <a:ea typeface="Times New Roman" panose="02020603050405020304" pitchFamily="18" charset="0"/>
                <a:cs typeface="Arial" panose="020B0604020202020204" pitchFamily="34" charset="0"/>
              </a:rPr>
              <a:t>The standard will have a flexible structure, and its modules and modular units can be updated (modified, supplemented or replaced), without destroying the structure of the standard, to adapt the content to make possible corrections and further additions. </a:t>
            </a:r>
          </a:p>
          <a:p>
            <a:pPr lvl="0" algn="just" eaLnBrk="0" fontAlgn="base" hangingPunct="0">
              <a:spcBef>
                <a:spcPct val="0"/>
              </a:spcBef>
              <a:spcAft>
                <a:spcPct val="0"/>
              </a:spcAft>
            </a:pPr>
            <a:endParaRPr lang="pl-GB" altLang="pl-GB" dirty="0">
              <a:solidFill>
                <a:srgbClr val="000000"/>
              </a:solidFill>
              <a:ea typeface="Times New Roman" panose="02020603050405020304" pitchFamily="18" charset="0"/>
              <a:cs typeface="Arial" panose="020B0604020202020204" pitchFamily="34" charset="0"/>
            </a:endParaRPr>
          </a:p>
          <a:p>
            <a:pPr lvl="0" algn="just" eaLnBrk="0" fontAlgn="base" hangingPunct="0">
              <a:spcBef>
                <a:spcPct val="0"/>
              </a:spcBef>
              <a:spcAft>
                <a:spcPct val="0"/>
              </a:spcAft>
            </a:pPr>
            <a:r>
              <a:rPr lang="pl-GB" altLang="pl-GB" dirty="0">
                <a:solidFill>
                  <a:srgbClr val="000000"/>
                </a:solidFill>
                <a:ea typeface="Times New Roman" panose="02020603050405020304" pitchFamily="18" charset="0"/>
                <a:cs typeface="Arial" panose="020B0604020202020204" pitchFamily="34" charset="0"/>
              </a:rPr>
              <a:t>Thanks to this:- the educational process (teaching and learning) will be focused on achieving specific, measurable learning outcomes in the form of knowledge, skills and social competences enabling the performance of specific professional tasks,- the principle of transfer of knowledge in lifelong learning sector, skills and social competences previously acquired by the participants in the course of formal, non-formal and informal learning in the work environment will be widely used and implemented via cascade training at work. </a:t>
            </a:r>
            <a:endParaRPr lang="pl-GB" altLang="pl-GB" dirty="0"/>
          </a:p>
          <a:p>
            <a:endParaRPr lang="pl-GB" dirty="0"/>
          </a:p>
        </p:txBody>
      </p:sp>
      <p:sp>
        <p:nvSpPr>
          <p:cNvPr id="4" name="pole tekstowe 3">
            <a:extLst>
              <a:ext uri="{FF2B5EF4-FFF2-40B4-BE49-F238E27FC236}">
                <a16:creationId xmlns:a16="http://schemas.microsoft.com/office/drawing/2014/main" id="{66EF9D36-6F3B-374F-9B66-9AC6182931DE}"/>
              </a:ext>
            </a:extLst>
          </p:cNvPr>
          <p:cNvSpPr txBox="1"/>
          <p:nvPr/>
        </p:nvSpPr>
        <p:spPr>
          <a:xfrm>
            <a:off x="1431758" y="770021"/>
            <a:ext cx="5393271" cy="369332"/>
          </a:xfrm>
          <a:prstGeom prst="rect">
            <a:avLst/>
          </a:prstGeom>
          <a:noFill/>
        </p:spPr>
        <p:txBody>
          <a:bodyPr wrap="none" rtlCol="0">
            <a:spAutoFit/>
          </a:bodyPr>
          <a:lstStyle/>
          <a:p>
            <a:r>
              <a:rPr lang="pl-PL" dirty="0"/>
              <a:t>F</a:t>
            </a:r>
            <a:r>
              <a:rPr lang="pl-GB" dirty="0"/>
              <a:t>LEXIBLE STRUCTURE OF THE STANDARD - FAMILY STAR </a:t>
            </a:r>
          </a:p>
        </p:txBody>
      </p:sp>
    </p:spTree>
    <p:extLst>
      <p:ext uri="{BB962C8B-B14F-4D97-AF65-F5344CB8AC3E}">
        <p14:creationId xmlns:p14="http://schemas.microsoft.com/office/powerpoint/2010/main" val="2666623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266E811-F0A8-274D-9E36-144092CE0615}"/>
              </a:ext>
            </a:extLst>
          </p:cNvPr>
          <p:cNvSpPr/>
          <p:nvPr/>
        </p:nvSpPr>
        <p:spPr>
          <a:xfrm>
            <a:off x="601578" y="1088773"/>
            <a:ext cx="11454063" cy="4247317"/>
          </a:xfrm>
          <a:prstGeom prst="rect">
            <a:avLst/>
          </a:prstGeom>
        </p:spPr>
        <p:txBody>
          <a:bodyPr wrap="square">
            <a:spAutoFit/>
          </a:bodyPr>
          <a:lstStyle/>
          <a:p>
            <a:pPr algn="just"/>
            <a:r>
              <a:rPr lang="en-US" dirty="0"/>
              <a:t>FAMILY STAR programme consists of various strategies developed for the Social Workers and Social Care Workers in Poland, UK, Ireland. </a:t>
            </a:r>
          </a:p>
          <a:p>
            <a:pPr algn="just"/>
            <a:endParaRPr lang="pl-GB" dirty="0"/>
          </a:p>
          <a:p>
            <a:pPr algn="just"/>
            <a:r>
              <a:rPr lang="en-US" dirty="0"/>
              <a:t>The tools, tests, forms, templates, cards, questionnaires</a:t>
            </a:r>
            <a:r>
              <a:rPr lang="pl-GB" dirty="0"/>
              <a:t> are widely used to support parents</a:t>
            </a:r>
            <a:r>
              <a:rPr lang="en-GB" dirty="0"/>
              <a:t>/ careers</a:t>
            </a:r>
            <a:r>
              <a:rPr lang="pl-GB" dirty="0"/>
              <a:t> and their families by local authorities and voluntary sector service</a:t>
            </a:r>
            <a:r>
              <a:rPr lang="en-GB" dirty="0"/>
              <a:t>s. </a:t>
            </a:r>
          </a:p>
          <a:p>
            <a:pPr algn="just"/>
            <a:endParaRPr lang="pl-GB" dirty="0"/>
          </a:p>
          <a:p>
            <a:pPr algn="just"/>
            <a:r>
              <a:rPr lang="en-GB" dirty="0"/>
              <a:t>Tools and resources</a:t>
            </a:r>
            <a:r>
              <a:rPr lang="pl-GB" dirty="0"/>
              <a:t> can also be used to capture the voice of </a:t>
            </a:r>
            <a:r>
              <a:rPr lang="en-GB" dirty="0"/>
              <a:t>clients’ perspective and </a:t>
            </a:r>
            <a:r>
              <a:rPr lang="pl-GB" dirty="0"/>
              <a:t>needs</a:t>
            </a:r>
            <a:r>
              <a:rPr lang="en-GB" dirty="0"/>
              <a:t>. </a:t>
            </a:r>
          </a:p>
          <a:p>
            <a:pPr algn="just"/>
            <a:endParaRPr lang="en-GB" dirty="0"/>
          </a:p>
          <a:p>
            <a:pPr algn="just"/>
            <a:r>
              <a:rPr lang="en-GB" dirty="0"/>
              <a:t>This method enables Social Workers and Social Care workers to be more efficient in their work with no place for being subjective. </a:t>
            </a:r>
          </a:p>
          <a:p>
            <a:pPr algn="just"/>
            <a:endParaRPr lang="en-GB" dirty="0"/>
          </a:p>
          <a:p>
            <a:pPr algn="just"/>
            <a:r>
              <a:rPr lang="en-GB" dirty="0"/>
              <a:t>Rich content developed during this project will give workers and clients the effect of synergy alongside </a:t>
            </a:r>
            <a:r>
              <a:rPr lang="pl-GB" dirty="0"/>
              <a:t>effective parenting</a:t>
            </a:r>
            <a:r>
              <a:rPr lang="en-GB" dirty="0"/>
              <a:t> strategies. </a:t>
            </a:r>
          </a:p>
          <a:p>
            <a:pPr algn="just"/>
            <a:endParaRPr lang="pl-GB" dirty="0"/>
          </a:p>
          <a:p>
            <a:pPr algn="just"/>
            <a:r>
              <a:rPr lang="en-GB" dirty="0"/>
              <a:t> Social workers and social care workers will be required to use the same tools.</a:t>
            </a:r>
            <a:r>
              <a:rPr lang="pl-GB" dirty="0"/>
              <a:t> </a:t>
            </a:r>
            <a:endParaRPr lang="pl-GB" b="1" dirty="0"/>
          </a:p>
        </p:txBody>
      </p:sp>
      <p:sp>
        <p:nvSpPr>
          <p:cNvPr id="3" name="pole tekstowe 2">
            <a:extLst>
              <a:ext uri="{FF2B5EF4-FFF2-40B4-BE49-F238E27FC236}">
                <a16:creationId xmlns:a16="http://schemas.microsoft.com/office/drawing/2014/main" id="{F1AF7FE9-19D5-354F-9B66-952AA2DB3EFA}"/>
              </a:ext>
            </a:extLst>
          </p:cNvPr>
          <p:cNvSpPr txBox="1"/>
          <p:nvPr/>
        </p:nvSpPr>
        <p:spPr>
          <a:xfrm>
            <a:off x="2225842" y="529389"/>
            <a:ext cx="3698577" cy="369332"/>
          </a:xfrm>
          <a:prstGeom prst="rect">
            <a:avLst/>
          </a:prstGeom>
          <a:noFill/>
        </p:spPr>
        <p:txBody>
          <a:bodyPr wrap="none" rtlCol="0">
            <a:spAutoFit/>
          </a:bodyPr>
          <a:lstStyle/>
          <a:p>
            <a:r>
              <a:rPr lang="en-US" dirty="0">
                <a:solidFill>
                  <a:srgbClr val="000000"/>
                </a:solidFill>
                <a:latin typeface="Arial" panose="020B0604020202020204" pitchFamily="34" charset="0"/>
                <a:ea typeface="Times New Roman" panose="02020603050405020304" pitchFamily="18" charset="0"/>
              </a:rPr>
              <a:t>FAMILY STAR program strategies </a:t>
            </a:r>
            <a:endParaRPr lang="pl-GB" dirty="0"/>
          </a:p>
        </p:txBody>
      </p:sp>
    </p:spTree>
    <p:extLst>
      <p:ext uri="{BB962C8B-B14F-4D97-AF65-F5344CB8AC3E}">
        <p14:creationId xmlns:p14="http://schemas.microsoft.com/office/powerpoint/2010/main" val="1992659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18B64BF0-B7A2-2146-9B4E-D87DE732CB91}"/>
              </a:ext>
            </a:extLst>
          </p:cNvPr>
          <p:cNvSpPr>
            <a:spLocks noChangeArrowheads="1"/>
          </p:cNvSpPr>
          <p:nvPr/>
        </p:nvSpPr>
        <p:spPr bwMode="auto">
          <a:xfrm>
            <a:off x="842203" y="942656"/>
            <a:ext cx="10010281" cy="4755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FAMILY STAR method will help to look differently at the social assistance for a client through properly constructed forms and questions, as well as the assessments developed by and for the social assistance client and worker. </a:t>
            </a:r>
          </a:p>
          <a:p>
            <a:pPr marL="0" marR="0" lvl="0" indent="0" algn="just" defTabSz="914400" rtl="0" eaLnBrk="0" fontAlgn="base" latinLnBrk="0" hangingPunct="0">
              <a:lnSpc>
                <a:spcPct val="100000"/>
              </a:lnSpc>
              <a:spcBef>
                <a:spcPct val="0"/>
              </a:spcBef>
              <a:spcAft>
                <a:spcPct val="0"/>
              </a:spcAft>
              <a:buClrTx/>
              <a:buSzTx/>
              <a:buFontTx/>
              <a:buNone/>
              <a:tabLst/>
            </a:pPr>
            <a:endParaRPr lang="pl-GB" altLang="pl-GB" dirty="0">
              <a:solidFill>
                <a:srgbClr val="000000"/>
              </a:solidFill>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It is an innovative method due to the nature of the documents used and the win-win approach.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This method requires a partnership.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There is no place for inequality. A social worker and social care worker must be equally satisfied with the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work done and the plan created, so that there is no discomfort from the work being done by the worker.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This will ensure effective overcoming of burnout, which often affects workers in this industry.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Also, the client must be equally satisfied with the work done and the plan created, so that there is no discomfort from the work being done by the client.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GB" altLang="pl-GB"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This will ensure effective overcoming of burnout of the workers, which often affects Social Care field. </a:t>
            </a:r>
            <a:endParaRPr kumimoji="0" lang="pl-GB" altLang="pl-GB" b="0" i="0" u="none" strike="noStrike" cap="none" normalizeH="0" baseline="0" dirty="0">
              <a:ln>
                <a:noFill/>
              </a:ln>
              <a:solidFill>
                <a:schemeClr val="tx1"/>
              </a:solidFill>
              <a:effectLst/>
            </a:endParaRPr>
          </a:p>
        </p:txBody>
      </p:sp>
      <p:sp>
        <p:nvSpPr>
          <p:cNvPr id="2" name="Prostokąt 1">
            <a:extLst>
              <a:ext uri="{FF2B5EF4-FFF2-40B4-BE49-F238E27FC236}">
                <a16:creationId xmlns:a16="http://schemas.microsoft.com/office/drawing/2014/main" id="{88CCFF29-AA57-6246-BF7E-8039D4108661}"/>
              </a:ext>
            </a:extLst>
          </p:cNvPr>
          <p:cNvSpPr/>
          <p:nvPr/>
        </p:nvSpPr>
        <p:spPr>
          <a:xfrm>
            <a:off x="842203" y="573324"/>
            <a:ext cx="3942298" cy="369332"/>
          </a:xfrm>
          <a:prstGeom prst="rect">
            <a:avLst/>
          </a:prstGeom>
        </p:spPr>
        <p:txBody>
          <a:bodyPr wrap="none">
            <a:spAutoFit/>
          </a:bodyPr>
          <a:lstStyle/>
          <a:p>
            <a:r>
              <a:rPr lang="pl-PL" dirty="0"/>
              <a:t>FAMILY STAR</a:t>
            </a:r>
            <a:r>
              <a:rPr lang="pl-GB" dirty="0"/>
              <a:t> development collaborators</a:t>
            </a:r>
          </a:p>
        </p:txBody>
      </p:sp>
    </p:spTree>
    <p:extLst>
      <p:ext uri="{BB962C8B-B14F-4D97-AF65-F5344CB8AC3E}">
        <p14:creationId xmlns:p14="http://schemas.microsoft.com/office/powerpoint/2010/main" val="3591827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FF43D8E8-CBC8-8340-BC3E-B365BBD16B0E}"/>
              </a:ext>
            </a:extLst>
          </p:cNvPr>
          <p:cNvSpPr/>
          <p:nvPr/>
        </p:nvSpPr>
        <p:spPr>
          <a:xfrm>
            <a:off x="553453" y="288974"/>
            <a:ext cx="10732168" cy="4618059"/>
          </a:xfrm>
          <a:prstGeom prst="rect">
            <a:avLst/>
          </a:prstGeom>
        </p:spPr>
        <p:txBody>
          <a:bodyPr wrap="square">
            <a:spAutoFit/>
          </a:bodyPr>
          <a:lstStyle/>
          <a:p>
            <a:pPr algn="just">
              <a:lnSpc>
                <a:spcPct val="150000"/>
              </a:lnSpc>
            </a:pPr>
            <a:r>
              <a:rPr lang="en-GB"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FAMILY START SUMMARY </a:t>
            </a:r>
          </a:p>
          <a:p>
            <a:pPr algn="just">
              <a:lnSpc>
                <a:spcPct val="150000"/>
              </a:lnSpc>
            </a:pP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Significant policy changes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and the number of Poles living in the UK and Ireland, the increasing number of immigrants living in Poland, </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brought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legal protection of the title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ocial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orker’,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which</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shift</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educational requirements for social work from diploma-level to degree-level, recognition of the need for national regulation of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ocial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orkers</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and social care workers. </a:t>
            </a:r>
          </a:p>
          <a:p>
            <a:pPr algn="just">
              <a:lnSpc>
                <a:spcPct val="150000"/>
              </a:lnSpc>
            </a:pP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Depending on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individual’s</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point of view, these developments can be seen as enhancing professionalism (which, after all, is usually stated as the intention of such policy measures). Alternatively, the increased government control of social work – such as inspections and prescribed procedures - can be interpreted as undermining professional skills, expertise and autonomy.</a:t>
            </a:r>
            <a:endParaRPr lang="pl-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8250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266E811-F0A8-274D-9E36-144092CE0615}"/>
              </a:ext>
            </a:extLst>
          </p:cNvPr>
          <p:cNvSpPr/>
          <p:nvPr/>
        </p:nvSpPr>
        <p:spPr>
          <a:xfrm>
            <a:off x="527605" y="1129096"/>
            <a:ext cx="10640862" cy="3970318"/>
          </a:xfrm>
          <a:prstGeom prst="rect">
            <a:avLst/>
          </a:prstGeom>
        </p:spPr>
        <p:txBody>
          <a:bodyPr wrap="none">
            <a:spAutoFit/>
          </a:bodyPr>
          <a:lstStyle/>
          <a:p>
            <a:pPr fontAlgn="base"/>
            <a:r>
              <a:rPr lang="pl-PL" dirty="0"/>
              <a:t>As part of the event the </a:t>
            </a:r>
            <a:r>
              <a:rPr lang="pl-PL" dirty="0" err="1"/>
              <a:t>following</a:t>
            </a:r>
            <a:r>
              <a:rPr lang="pl-PL" dirty="0"/>
              <a:t> results of </a:t>
            </a:r>
            <a:r>
              <a:rPr lang="pl-PL" dirty="0" err="1"/>
              <a:t>intellectual</a:t>
            </a:r>
            <a:r>
              <a:rPr lang="pl-PL" dirty="0"/>
              <a:t> work will be </a:t>
            </a:r>
            <a:r>
              <a:rPr lang="pl-PL" dirty="0" err="1"/>
              <a:t>shared</a:t>
            </a:r>
            <a:r>
              <a:rPr lang="pl-PL" dirty="0"/>
              <a:t>: </a:t>
            </a:r>
          </a:p>
          <a:p>
            <a:pPr fontAlgn="base"/>
            <a:br>
              <a:rPr lang="pl-PL" dirty="0"/>
            </a:br>
            <a:r>
              <a:rPr lang="pl-PL" dirty="0"/>
              <a:t>1. Standard of professional </a:t>
            </a:r>
            <a:r>
              <a:rPr lang="pl-PL" dirty="0" err="1"/>
              <a:t>competence</a:t>
            </a:r>
            <a:r>
              <a:rPr lang="pl-PL" dirty="0"/>
              <a:t> for </a:t>
            </a:r>
            <a:r>
              <a:rPr lang="pl-PL" dirty="0" err="1"/>
              <a:t>social</a:t>
            </a:r>
            <a:r>
              <a:rPr lang="pl-PL" dirty="0"/>
              <a:t> workers, family </a:t>
            </a:r>
            <a:r>
              <a:rPr lang="pl-PL" dirty="0" err="1"/>
              <a:t>assistants</a:t>
            </a:r>
            <a:r>
              <a:rPr lang="pl-PL" dirty="0"/>
              <a:t> and family </a:t>
            </a:r>
            <a:r>
              <a:rPr lang="pl-PL" dirty="0" err="1"/>
              <a:t>coordinators</a:t>
            </a:r>
            <a:r>
              <a:rPr lang="pl-PL" dirty="0"/>
              <a:t> </a:t>
            </a:r>
            <a:br>
              <a:rPr lang="pl-PL" dirty="0"/>
            </a:br>
            <a:r>
              <a:rPr lang="pl-PL" dirty="0"/>
              <a:t>2. Tools for performing professional </a:t>
            </a:r>
            <a:r>
              <a:rPr lang="pl-PL" dirty="0" err="1"/>
              <a:t>tasks</a:t>
            </a:r>
            <a:r>
              <a:rPr lang="pl-PL" dirty="0"/>
              <a:t> by </a:t>
            </a:r>
            <a:r>
              <a:rPr lang="pl-PL" dirty="0" err="1"/>
              <a:t>social</a:t>
            </a:r>
            <a:r>
              <a:rPr lang="pl-PL" dirty="0"/>
              <a:t> workers - FAMILY STAR program </a:t>
            </a:r>
            <a:br>
              <a:rPr lang="pl-PL" dirty="0"/>
            </a:br>
            <a:r>
              <a:rPr lang="pl-PL" dirty="0"/>
              <a:t>3. Guide and </a:t>
            </a:r>
            <a:r>
              <a:rPr lang="pl-PL" dirty="0" err="1"/>
              <a:t>instructions</a:t>
            </a:r>
            <a:r>
              <a:rPr lang="pl-PL" dirty="0"/>
              <a:t> for </a:t>
            </a:r>
            <a:r>
              <a:rPr lang="pl-PL" dirty="0" err="1"/>
              <a:t>social</a:t>
            </a:r>
            <a:r>
              <a:rPr lang="pl-PL" dirty="0"/>
              <a:t> workers / family support workers on </a:t>
            </a:r>
            <a:r>
              <a:rPr lang="pl-PL" dirty="0" err="1"/>
              <a:t>how</a:t>
            </a:r>
            <a:r>
              <a:rPr lang="pl-PL" dirty="0"/>
              <a:t> to work with the family </a:t>
            </a:r>
            <a:r>
              <a:rPr lang="pl-PL" dirty="0" err="1"/>
              <a:t>using</a:t>
            </a:r>
            <a:r>
              <a:rPr lang="pl-PL" dirty="0"/>
              <a:t> the </a:t>
            </a:r>
          </a:p>
          <a:p>
            <a:pPr fontAlgn="base"/>
            <a:r>
              <a:rPr lang="pl-PL" dirty="0"/>
              <a:t>FAMILY STAR tools </a:t>
            </a:r>
          </a:p>
          <a:p>
            <a:pPr fontAlgn="base"/>
            <a:br>
              <a:rPr lang="pl-PL" dirty="0"/>
            </a:br>
            <a:endParaRPr lang="pl-PL" dirty="0"/>
          </a:p>
          <a:p>
            <a:pPr fontAlgn="base"/>
            <a:r>
              <a:rPr lang="pl-PL" dirty="0"/>
              <a:t>During the event in </a:t>
            </a:r>
            <a:r>
              <a:rPr lang="pl-PL" dirty="0" err="1"/>
              <a:t>this</a:t>
            </a:r>
            <a:r>
              <a:rPr lang="pl-PL" dirty="0"/>
              <a:t> </a:t>
            </a:r>
            <a:r>
              <a:rPr lang="pl-PL" dirty="0" err="1"/>
              <a:t>difficult</a:t>
            </a:r>
            <a:r>
              <a:rPr lang="pl-PL" dirty="0"/>
              <a:t> COVID era we will also find time to network not only </a:t>
            </a:r>
            <a:r>
              <a:rPr lang="pl-PL" dirty="0" err="1"/>
              <a:t>locally</a:t>
            </a:r>
            <a:r>
              <a:rPr lang="pl-PL" dirty="0"/>
              <a:t> but also </a:t>
            </a:r>
            <a:r>
              <a:rPr lang="pl-PL" dirty="0" err="1"/>
              <a:t>nationally</a:t>
            </a:r>
            <a:r>
              <a:rPr lang="pl-PL" dirty="0"/>
              <a:t>  </a:t>
            </a:r>
          </a:p>
          <a:p>
            <a:pPr fontAlgn="base"/>
            <a:r>
              <a:rPr lang="pl-PL" dirty="0"/>
              <a:t>and </a:t>
            </a:r>
            <a:r>
              <a:rPr lang="pl-PL" dirty="0" err="1"/>
              <a:t>internationally</a:t>
            </a:r>
            <a:r>
              <a:rPr lang="pl-PL" dirty="0"/>
              <a:t>. </a:t>
            </a:r>
          </a:p>
          <a:p>
            <a:pPr fontAlgn="base"/>
            <a:endParaRPr lang="pl-PL" dirty="0"/>
          </a:p>
          <a:p>
            <a:pPr fontAlgn="base"/>
            <a:r>
              <a:rPr lang="pl-PL" dirty="0"/>
              <a:t>You will find the </a:t>
            </a:r>
            <a:r>
              <a:rPr lang="pl-PL" dirty="0" err="1"/>
              <a:t>outcomes</a:t>
            </a:r>
            <a:r>
              <a:rPr lang="pl-PL" dirty="0"/>
              <a:t>: </a:t>
            </a:r>
          </a:p>
          <a:p>
            <a:pPr fontAlgn="base"/>
            <a:endParaRPr lang="pl-PL" dirty="0"/>
          </a:p>
          <a:p>
            <a:pPr fontAlgn="base"/>
            <a:r>
              <a:rPr lang="pl-PL" dirty="0"/>
              <a:t>https://</a:t>
            </a:r>
            <a:r>
              <a:rPr lang="pl-PL" dirty="0" err="1"/>
              <a:t>www.edusmart-tc.net</a:t>
            </a:r>
            <a:r>
              <a:rPr lang="pl-PL" dirty="0"/>
              <a:t>/level-up-</a:t>
            </a:r>
            <a:r>
              <a:rPr lang="pl-PL" dirty="0" err="1"/>
              <a:t>outputs</a:t>
            </a:r>
            <a:endParaRPr lang="pl-GB" dirty="0"/>
          </a:p>
        </p:txBody>
      </p:sp>
    </p:spTree>
    <p:extLst>
      <p:ext uri="{BB962C8B-B14F-4D97-AF65-F5344CB8AC3E}">
        <p14:creationId xmlns:p14="http://schemas.microsoft.com/office/powerpoint/2010/main" val="3328468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91E3286-8B1A-A24D-A71A-0ACD744B1B65}"/>
              </a:ext>
            </a:extLst>
          </p:cNvPr>
          <p:cNvSpPr/>
          <p:nvPr/>
        </p:nvSpPr>
        <p:spPr>
          <a:xfrm>
            <a:off x="2392279" y="946383"/>
            <a:ext cx="7407442" cy="4243662"/>
          </a:xfrm>
          <a:prstGeom prst="rect">
            <a:avLst/>
          </a:prstGeom>
        </p:spPr>
        <p:txBody>
          <a:bodyPr wrap="square">
            <a:spAutoFit/>
          </a:bodyPr>
          <a:lstStyle/>
          <a:p>
            <a:pPr algn="ctr">
              <a:lnSpc>
                <a:spcPct val="150000"/>
              </a:lnSpc>
              <a:spcAft>
                <a:spcPts val="1800"/>
              </a:spcAft>
            </a:pPr>
            <a:r>
              <a:rPr lang="pl-PL" dirty="0">
                <a:solidFill>
                  <a:srgbClr val="000000"/>
                </a:solidFill>
                <a:latin typeface="Arial" panose="020B0604020202020204" pitchFamily="34" charset="0"/>
                <a:ea typeface="Times New Roman" panose="02020603050405020304" pitchFamily="18" charset="0"/>
              </a:rPr>
              <a:t>Thank you for your </a:t>
            </a:r>
            <a:r>
              <a:rPr lang="pl-PL" dirty="0" err="1">
                <a:solidFill>
                  <a:srgbClr val="000000"/>
                </a:solidFill>
                <a:latin typeface="Arial" panose="020B0604020202020204" pitchFamily="34" charset="0"/>
                <a:ea typeface="Times New Roman" panose="02020603050405020304" pitchFamily="18" charset="0"/>
              </a:rPr>
              <a:t>attention</a:t>
            </a:r>
            <a:r>
              <a:rPr lang="pl-PL" dirty="0">
                <a:solidFill>
                  <a:srgbClr val="000000"/>
                </a:solidFill>
                <a:latin typeface="Arial" panose="020B0604020202020204" pitchFamily="34" charset="0"/>
                <a:ea typeface="Times New Roman" panose="02020603050405020304" pitchFamily="18" charset="0"/>
              </a:rPr>
              <a:t> </a:t>
            </a:r>
          </a:p>
          <a:p>
            <a:pPr algn="ctr">
              <a:lnSpc>
                <a:spcPct val="150000"/>
              </a:lnSpc>
              <a:spcAft>
                <a:spcPts val="1800"/>
              </a:spcAft>
            </a:pPr>
            <a:endParaRPr lang="pl-PL" dirty="0">
              <a:solidFill>
                <a:srgbClr val="000000"/>
              </a:solidFill>
              <a:latin typeface="Arial" panose="020B0604020202020204" pitchFamily="34" charset="0"/>
              <a:ea typeface="Times New Roman" panose="02020603050405020304" pitchFamily="18" charset="0"/>
            </a:endParaRPr>
          </a:p>
          <a:p>
            <a:pPr algn="ctr">
              <a:lnSpc>
                <a:spcPct val="150000"/>
              </a:lnSpc>
              <a:spcAft>
                <a:spcPts val="1800"/>
              </a:spcAft>
            </a:pPr>
            <a:r>
              <a:rPr lang="pl-PL" dirty="0">
                <a:solidFill>
                  <a:srgbClr val="000000"/>
                </a:solidFill>
                <a:latin typeface="Arial" panose="020B0604020202020204" pitchFamily="34" charset="0"/>
                <a:ea typeface="Times New Roman" panose="02020603050405020304" pitchFamily="18" charset="0"/>
              </a:rPr>
              <a:t>Dominika Marcinkowska </a:t>
            </a:r>
          </a:p>
          <a:p>
            <a:pPr algn="ctr">
              <a:lnSpc>
                <a:spcPct val="150000"/>
              </a:lnSpc>
              <a:spcAft>
                <a:spcPts val="1800"/>
              </a:spcAft>
            </a:pPr>
            <a:r>
              <a:rPr lang="pl-PL" dirty="0">
                <a:solidFill>
                  <a:srgbClr val="000000"/>
                </a:solidFill>
                <a:latin typeface="Arial" panose="020B0604020202020204" pitchFamily="34" charset="0"/>
                <a:ea typeface="Times New Roman" panose="02020603050405020304" pitchFamily="18" charset="0"/>
              </a:rPr>
              <a:t>EDU SMART TRAINING CENTRE LIMITED IRLAND </a:t>
            </a:r>
          </a:p>
          <a:p>
            <a:pPr algn="ctr">
              <a:lnSpc>
                <a:spcPct val="150000"/>
              </a:lnSpc>
              <a:spcAft>
                <a:spcPts val="1800"/>
              </a:spcAft>
            </a:pPr>
            <a:r>
              <a:rPr lang="pl-GB" dirty="0">
                <a:solidFill>
                  <a:srgbClr val="000000"/>
                </a:solidFill>
                <a:latin typeface="Times New Roman" panose="02020603050405020304" pitchFamily="18" charset="0"/>
                <a:ea typeface="Times New Roman" panose="02020603050405020304" pitchFamily="18" charset="0"/>
                <a:hlinkClick r:id="rId3"/>
              </a:rPr>
              <a:t>office@edusmart-tc.net</a:t>
            </a:r>
            <a:r>
              <a:rPr lang="pl-GB" dirty="0">
                <a:solidFill>
                  <a:srgbClr val="000000"/>
                </a:solidFill>
                <a:latin typeface="Times New Roman" panose="02020603050405020304" pitchFamily="18" charset="0"/>
                <a:ea typeface="Times New Roman" panose="02020603050405020304" pitchFamily="18" charset="0"/>
              </a:rPr>
              <a:t> </a:t>
            </a:r>
          </a:p>
          <a:p>
            <a:pPr algn="ctr" fontAlgn="base"/>
            <a:endParaRPr lang="pl-PL" dirty="0"/>
          </a:p>
          <a:p>
            <a:pPr algn="ctr" fontAlgn="base"/>
            <a:r>
              <a:rPr lang="pl-PL" dirty="0"/>
              <a:t>https://</a:t>
            </a:r>
            <a:r>
              <a:rPr lang="pl-PL" dirty="0" err="1"/>
              <a:t>www.edusmart-tc.net</a:t>
            </a:r>
            <a:r>
              <a:rPr lang="pl-PL" dirty="0"/>
              <a:t>/level-up-</a:t>
            </a:r>
            <a:r>
              <a:rPr lang="pl-PL" dirty="0" err="1"/>
              <a:t>outputs</a:t>
            </a:r>
            <a:endParaRPr lang="pl-GB" dirty="0"/>
          </a:p>
          <a:p>
            <a:pPr algn="just">
              <a:lnSpc>
                <a:spcPct val="150000"/>
              </a:lnSpc>
              <a:spcAft>
                <a:spcPts val="1800"/>
              </a:spcAft>
            </a:pPr>
            <a:endParaRPr lang="pl-GB"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0493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2D87F9-CEC3-8F44-9934-007FE3092926}"/>
              </a:ext>
            </a:extLst>
          </p:cNvPr>
          <p:cNvSpPr txBox="1">
            <a:spLocks/>
          </p:cNvSpPr>
          <p:nvPr/>
        </p:nvSpPr>
        <p:spPr bwMode="auto">
          <a:xfrm>
            <a:off x="84083" y="-305411"/>
            <a:ext cx="11740055" cy="2862393"/>
          </a:xfrm>
          <a:prstGeom prst="rect">
            <a:avLst/>
          </a:prstGeom>
          <a:noFill/>
          <a:ln>
            <a:noFill/>
          </a:ln>
          <a:extLst>
            <a:ext uri="{909E8E84-426E-40DD-AFC4-6F175D3DCCD1}">
              <a14:hiddenFill xmlns:a14="http://schemas.microsoft.com/office/drawing/2010/main">
                <a:solidFill>
                  <a:srgbClr val="8F23B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6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endParaRPr lang="en-GB" dirty="0">
              <a:solidFill>
                <a:srgbClr val="7030A0"/>
              </a:solidFill>
            </a:endParaRPr>
          </a:p>
          <a:p>
            <a:pPr algn="ctr">
              <a:lnSpc>
                <a:spcPct val="150000"/>
              </a:lnSpc>
            </a:pPr>
            <a:r>
              <a:rPr lang="en-GB" dirty="0">
                <a:solidFill>
                  <a:srgbClr val="7030A0"/>
                </a:solidFill>
              </a:rPr>
              <a:t>Presentation of information </a:t>
            </a:r>
          </a:p>
          <a:p>
            <a:pPr algn="ctr">
              <a:lnSpc>
                <a:spcPct val="150000"/>
              </a:lnSpc>
            </a:pPr>
            <a:r>
              <a:rPr lang="en-GB" dirty="0">
                <a:solidFill>
                  <a:srgbClr val="7030A0"/>
                </a:solidFill>
              </a:rPr>
              <a:t>for Social Care professionals </a:t>
            </a:r>
          </a:p>
          <a:p>
            <a:pPr algn="ctr">
              <a:lnSpc>
                <a:spcPct val="150000"/>
              </a:lnSpc>
            </a:pPr>
            <a:r>
              <a:rPr lang="en-GB" dirty="0">
                <a:solidFill>
                  <a:srgbClr val="7030A0"/>
                </a:solidFill>
              </a:rPr>
              <a:t> working with families using </a:t>
            </a:r>
          </a:p>
          <a:p>
            <a:pPr algn="ctr">
              <a:lnSpc>
                <a:spcPct val="150000"/>
              </a:lnSpc>
            </a:pPr>
            <a:r>
              <a:rPr lang="en-GB" dirty="0">
                <a:solidFill>
                  <a:srgbClr val="7030A0"/>
                </a:solidFill>
              </a:rPr>
              <a:t>FAMILY STAR method</a:t>
            </a:r>
          </a:p>
          <a:p>
            <a:pPr algn="ctr">
              <a:lnSpc>
                <a:spcPct val="150000"/>
              </a:lnSpc>
            </a:pPr>
            <a:endParaRPr lang="en-GB" dirty="0">
              <a:solidFill>
                <a:srgbClr val="7030A0"/>
              </a:solidFill>
            </a:endParaRPr>
          </a:p>
          <a:p>
            <a:pPr algn="ctr">
              <a:lnSpc>
                <a:spcPct val="150000"/>
              </a:lnSpc>
            </a:pPr>
            <a:r>
              <a:rPr lang="en-GB" dirty="0">
                <a:solidFill>
                  <a:srgbClr val="7030A0"/>
                </a:solidFill>
              </a:rPr>
              <a:t>FAMILY STAR method</a:t>
            </a:r>
          </a:p>
          <a:p>
            <a:pPr algn="ctr">
              <a:lnSpc>
                <a:spcPct val="150000"/>
              </a:lnSpc>
            </a:pPr>
            <a:r>
              <a:rPr lang="en-GB" dirty="0">
                <a:solidFill>
                  <a:srgbClr val="7030A0"/>
                </a:solidFill>
              </a:rPr>
              <a:t>Bradford 19</a:t>
            </a:r>
            <a:r>
              <a:rPr lang="en-GB" baseline="30000" dirty="0">
                <a:solidFill>
                  <a:srgbClr val="7030A0"/>
                </a:solidFill>
              </a:rPr>
              <a:t>th</a:t>
            </a:r>
            <a:r>
              <a:rPr lang="en-GB" dirty="0">
                <a:solidFill>
                  <a:srgbClr val="7030A0"/>
                </a:solidFill>
              </a:rPr>
              <a:t> of August 2020  </a:t>
            </a:r>
          </a:p>
          <a:p>
            <a:endParaRPr lang="en-GB" dirty="0"/>
          </a:p>
          <a:p>
            <a:endParaRPr lang="en-GB" dirty="0"/>
          </a:p>
          <a:p>
            <a:r>
              <a:rPr lang="en-GB" dirty="0"/>
              <a:t>  </a:t>
            </a:r>
          </a:p>
          <a:p>
            <a:endParaRPr lang="en-GB" altLang="en-US" dirty="0"/>
          </a:p>
        </p:txBody>
      </p:sp>
    </p:spTree>
    <p:extLst>
      <p:ext uri="{BB962C8B-B14F-4D97-AF65-F5344CB8AC3E}">
        <p14:creationId xmlns:p14="http://schemas.microsoft.com/office/powerpoint/2010/main" val="336454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266E811-F0A8-274D-9E36-144092CE0615}"/>
              </a:ext>
            </a:extLst>
          </p:cNvPr>
          <p:cNvSpPr/>
          <p:nvPr/>
        </p:nvSpPr>
        <p:spPr>
          <a:xfrm>
            <a:off x="1346477" y="1500336"/>
            <a:ext cx="10215870" cy="2862322"/>
          </a:xfrm>
          <a:prstGeom prst="rect">
            <a:avLst/>
          </a:prstGeom>
        </p:spPr>
        <p:txBody>
          <a:bodyPr wrap="square">
            <a:spAutoFit/>
          </a:bodyPr>
          <a:lstStyle/>
          <a:p>
            <a:pPr algn="just"/>
            <a:r>
              <a:rPr lang="pl-PL" dirty="0"/>
              <a:t>The </a:t>
            </a:r>
            <a:r>
              <a:rPr lang="pl-PL" dirty="0" err="1"/>
              <a:t>main</a:t>
            </a:r>
            <a:r>
              <a:rPr lang="pl-PL" dirty="0"/>
              <a:t> </a:t>
            </a:r>
            <a:r>
              <a:rPr lang="pl-PL" dirty="0" err="1"/>
              <a:t>goal</a:t>
            </a:r>
            <a:r>
              <a:rPr lang="pl-PL" dirty="0"/>
              <a:t> of the event is to </a:t>
            </a:r>
            <a:r>
              <a:rPr lang="pl-PL" dirty="0" err="1"/>
              <a:t>share</a:t>
            </a:r>
            <a:r>
              <a:rPr lang="pl-PL" dirty="0"/>
              <a:t>, discuss and </a:t>
            </a:r>
            <a:r>
              <a:rPr lang="pl-PL" dirty="0" err="1"/>
              <a:t>circulate</a:t>
            </a:r>
            <a:r>
              <a:rPr lang="pl-PL" dirty="0"/>
              <a:t> the </a:t>
            </a:r>
            <a:r>
              <a:rPr lang="pl-PL" dirty="0" err="1"/>
              <a:t>outcomes</a:t>
            </a:r>
            <a:r>
              <a:rPr lang="pl-PL" dirty="0"/>
              <a:t> of materials that are </a:t>
            </a:r>
            <a:r>
              <a:rPr lang="pl-PL" dirty="0" err="1"/>
              <a:t>available</a:t>
            </a:r>
            <a:r>
              <a:rPr lang="pl-PL" dirty="0"/>
              <a:t> in Polish and English and to </a:t>
            </a:r>
            <a:r>
              <a:rPr lang="pl-PL" dirty="0" err="1"/>
              <a:t>adapt</a:t>
            </a:r>
            <a:r>
              <a:rPr lang="pl-PL" dirty="0"/>
              <a:t> the </a:t>
            </a:r>
            <a:r>
              <a:rPr lang="pl-PL" dirty="0" err="1"/>
              <a:t>method</a:t>
            </a:r>
            <a:r>
              <a:rPr lang="pl-PL" dirty="0"/>
              <a:t> of working with </a:t>
            </a:r>
            <a:r>
              <a:rPr lang="pl-PL" dirty="0" err="1"/>
              <a:t>families</a:t>
            </a:r>
            <a:r>
              <a:rPr lang="pl-PL" dirty="0"/>
              <a:t>  which are at </a:t>
            </a:r>
            <a:r>
              <a:rPr lang="pl-PL" dirty="0" err="1"/>
              <a:t>risk</a:t>
            </a:r>
            <a:r>
              <a:rPr lang="pl-PL" dirty="0"/>
              <a:t> of </a:t>
            </a:r>
            <a:r>
              <a:rPr lang="pl-PL" dirty="0" err="1"/>
              <a:t>social</a:t>
            </a:r>
            <a:r>
              <a:rPr lang="pl-PL" dirty="0"/>
              <a:t> </a:t>
            </a:r>
            <a:r>
              <a:rPr lang="pl-PL" dirty="0" err="1"/>
              <a:t>exclusion</a:t>
            </a:r>
            <a:r>
              <a:rPr lang="pl-PL" dirty="0"/>
              <a:t> including </a:t>
            </a:r>
            <a:r>
              <a:rPr lang="pl-PL" dirty="0" err="1"/>
              <a:t>immigrant</a:t>
            </a:r>
            <a:r>
              <a:rPr lang="pl-PL" dirty="0"/>
              <a:t> </a:t>
            </a:r>
            <a:r>
              <a:rPr lang="pl-PL" dirty="0" err="1"/>
              <a:t>families</a:t>
            </a:r>
            <a:r>
              <a:rPr lang="pl-PL" dirty="0"/>
              <a:t>. </a:t>
            </a:r>
          </a:p>
          <a:p>
            <a:pPr algn="just"/>
            <a:endParaRPr lang="pl-PL" dirty="0"/>
          </a:p>
          <a:p>
            <a:pPr algn="just"/>
            <a:r>
              <a:rPr lang="pl-PL" dirty="0"/>
              <a:t>The </a:t>
            </a:r>
            <a:r>
              <a:rPr lang="pl-PL" dirty="0" err="1"/>
              <a:t>aim</a:t>
            </a:r>
            <a:r>
              <a:rPr lang="pl-PL" dirty="0"/>
              <a:t> of the event is to </a:t>
            </a:r>
            <a:r>
              <a:rPr lang="pl-PL" dirty="0" err="1"/>
              <a:t>enable</a:t>
            </a:r>
            <a:r>
              <a:rPr lang="pl-PL" dirty="0"/>
              <a:t> an </a:t>
            </a:r>
            <a:r>
              <a:rPr lang="pl-PL" dirty="0" err="1"/>
              <a:t>implementation</a:t>
            </a:r>
            <a:r>
              <a:rPr lang="pl-PL" dirty="0"/>
              <a:t> and development of a </a:t>
            </a:r>
            <a:r>
              <a:rPr lang="pl-PL" dirty="0" err="1"/>
              <a:t>universal</a:t>
            </a:r>
            <a:r>
              <a:rPr lang="pl-PL" dirty="0"/>
              <a:t> set of tools </a:t>
            </a:r>
            <a:r>
              <a:rPr lang="pl-PL" dirty="0" err="1"/>
              <a:t>along</a:t>
            </a:r>
            <a:r>
              <a:rPr lang="pl-PL" dirty="0"/>
              <a:t> with a manual for their use to support Family Workers  and to </a:t>
            </a:r>
            <a:r>
              <a:rPr lang="pl-PL" dirty="0" err="1"/>
              <a:t>raise</a:t>
            </a:r>
            <a:r>
              <a:rPr lang="pl-PL" dirty="0"/>
              <a:t> professional </a:t>
            </a:r>
            <a:r>
              <a:rPr lang="pl-PL" dirty="0" err="1"/>
              <a:t>competences</a:t>
            </a:r>
            <a:r>
              <a:rPr lang="pl-PL" dirty="0"/>
              <a:t> of people working in the </a:t>
            </a:r>
            <a:r>
              <a:rPr lang="pl-PL" dirty="0" err="1"/>
              <a:t>social</a:t>
            </a:r>
            <a:r>
              <a:rPr lang="pl-PL" dirty="0"/>
              <a:t> </a:t>
            </a:r>
            <a:r>
              <a:rPr lang="pl-PL" dirty="0" err="1"/>
              <a:t>care</a:t>
            </a:r>
            <a:r>
              <a:rPr lang="pl-PL" dirty="0"/>
              <a:t> </a:t>
            </a:r>
            <a:r>
              <a:rPr lang="pl-PL" dirty="0" err="1"/>
              <a:t>sector</a:t>
            </a:r>
            <a:r>
              <a:rPr lang="pl-PL" dirty="0"/>
              <a:t>. </a:t>
            </a:r>
          </a:p>
          <a:p>
            <a:pPr algn="just"/>
            <a:endParaRPr lang="pl-PL" dirty="0"/>
          </a:p>
          <a:p>
            <a:pPr algn="just"/>
            <a:r>
              <a:rPr lang="pl-PL" dirty="0"/>
              <a:t>This will help </a:t>
            </a:r>
            <a:r>
              <a:rPr lang="pl-PL" dirty="0" err="1"/>
              <a:t>them</a:t>
            </a:r>
            <a:r>
              <a:rPr lang="pl-PL" dirty="0"/>
              <a:t> the </a:t>
            </a:r>
            <a:r>
              <a:rPr lang="pl-PL" dirty="0" err="1"/>
              <a:t>social</a:t>
            </a:r>
            <a:r>
              <a:rPr lang="pl-PL" dirty="0"/>
              <a:t> </a:t>
            </a:r>
            <a:r>
              <a:rPr lang="pl-PL" dirty="0" err="1"/>
              <a:t>care</a:t>
            </a:r>
            <a:r>
              <a:rPr lang="pl-PL" dirty="0"/>
              <a:t> </a:t>
            </a:r>
            <a:r>
              <a:rPr lang="pl-PL" dirty="0" err="1"/>
              <a:t>sector</a:t>
            </a:r>
            <a:r>
              <a:rPr lang="pl-PL" dirty="0"/>
              <a:t> to support </a:t>
            </a:r>
            <a:r>
              <a:rPr lang="pl-PL" dirty="0" err="1"/>
              <a:t>families</a:t>
            </a:r>
            <a:r>
              <a:rPr lang="pl-PL" dirty="0"/>
              <a:t> </a:t>
            </a:r>
            <a:r>
              <a:rPr lang="pl-PL" dirty="0" err="1"/>
              <a:t>having</a:t>
            </a:r>
            <a:r>
              <a:rPr lang="pl-PL" dirty="0"/>
              <a:t> </a:t>
            </a:r>
            <a:r>
              <a:rPr lang="pl-PL" dirty="0" err="1"/>
              <a:t>difficulties</a:t>
            </a:r>
            <a:r>
              <a:rPr lang="pl-PL" dirty="0"/>
              <a:t> in </a:t>
            </a:r>
            <a:r>
              <a:rPr lang="pl-PL" dirty="0" err="1"/>
              <a:t>properly</a:t>
            </a:r>
            <a:r>
              <a:rPr lang="pl-PL" dirty="0"/>
              <a:t> </a:t>
            </a:r>
            <a:r>
              <a:rPr lang="pl-PL" dirty="0" err="1"/>
              <a:t>fulfilling</a:t>
            </a:r>
            <a:r>
              <a:rPr lang="pl-PL" dirty="0"/>
              <a:t> the </a:t>
            </a:r>
            <a:r>
              <a:rPr lang="pl-PL" dirty="0" err="1"/>
              <a:t>care</a:t>
            </a:r>
            <a:r>
              <a:rPr lang="pl-PL" dirty="0"/>
              <a:t>  and </a:t>
            </a:r>
            <a:r>
              <a:rPr lang="pl-PL" dirty="0" err="1"/>
              <a:t>educational</a:t>
            </a:r>
            <a:r>
              <a:rPr lang="pl-PL" dirty="0"/>
              <a:t> </a:t>
            </a:r>
            <a:r>
              <a:rPr lang="pl-PL" dirty="0" err="1"/>
              <a:t>function</a:t>
            </a:r>
            <a:r>
              <a:rPr lang="pl-PL" dirty="0"/>
              <a:t> of their </a:t>
            </a:r>
            <a:r>
              <a:rPr lang="pl-PL" dirty="0" err="1"/>
              <a:t>families</a:t>
            </a:r>
            <a:r>
              <a:rPr lang="pl-PL" dirty="0"/>
              <a:t> including </a:t>
            </a:r>
            <a:r>
              <a:rPr lang="pl-PL" dirty="0" err="1"/>
              <a:t>dependants</a:t>
            </a:r>
            <a:r>
              <a:rPr lang="pl-PL" dirty="0"/>
              <a:t>. </a:t>
            </a:r>
            <a:endParaRPr lang="pl-GB" dirty="0"/>
          </a:p>
        </p:txBody>
      </p:sp>
      <p:sp>
        <p:nvSpPr>
          <p:cNvPr id="3" name="pole tekstowe 2">
            <a:extLst>
              <a:ext uri="{FF2B5EF4-FFF2-40B4-BE49-F238E27FC236}">
                <a16:creationId xmlns:a16="http://schemas.microsoft.com/office/drawing/2014/main" id="{ADCC99A2-FC68-D246-8EB2-80535244EFF7}"/>
              </a:ext>
            </a:extLst>
          </p:cNvPr>
          <p:cNvSpPr txBox="1"/>
          <p:nvPr/>
        </p:nvSpPr>
        <p:spPr>
          <a:xfrm>
            <a:off x="1816768" y="770021"/>
            <a:ext cx="3932808" cy="369332"/>
          </a:xfrm>
          <a:prstGeom prst="rect">
            <a:avLst/>
          </a:prstGeom>
          <a:noFill/>
        </p:spPr>
        <p:txBody>
          <a:bodyPr wrap="none" rtlCol="0">
            <a:spAutoFit/>
          </a:bodyPr>
          <a:lstStyle/>
          <a:p>
            <a:r>
              <a:rPr lang="pl-GB" b="1" dirty="0"/>
              <a:t>Main goal of our international seminar </a:t>
            </a:r>
          </a:p>
        </p:txBody>
      </p:sp>
    </p:spTree>
    <p:extLst>
      <p:ext uri="{BB962C8B-B14F-4D97-AF65-F5344CB8AC3E}">
        <p14:creationId xmlns:p14="http://schemas.microsoft.com/office/powerpoint/2010/main" val="422068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D911580F-4170-4F49-B80D-900A3AC463CB}"/>
              </a:ext>
            </a:extLst>
          </p:cNvPr>
          <p:cNvSpPr/>
          <p:nvPr/>
        </p:nvSpPr>
        <p:spPr>
          <a:xfrm>
            <a:off x="759619" y="904926"/>
            <a:ext cx="10672762" cy="4058675"/>
          </a:xfrm>
          <a:prstGeom prst="rect">
            <a:avLst/>
          </a:prstGeom>
        </p:spPr>
        <p:txBody>
          <a:bodyPr wrap="square">
            <a:spAutoFit/>
          </a:bodyPr>
          <a:lstStyle/>
          <a:p>
            <a:pPr algn="just">
              <a:lnSpc>
                <a:spcPct val="150000"/>
              </a:lnSpc>
              <a:spcAft>
                <a:spcPts val="1800"/>
              </a:spcAft>
            </a:pPr>
            <a:r>
              <a:rPr lang="en-US" dirty="0">
                <a:solidFill>
                  <a:srgbClr val="000000"/>
                </a:solidFill>
                <a:latin typeface="Arial" panose="020B0604020202020204" pitchFamily="34" charset="0"/>
                <a:ea typeface="Times New Roman" panose="02020603050405020304" pitchFamily="18" charset="0"/>
              </a:rPr>
              <a:t>FAMILY STAR programme consists of various strategies developed for the Social Workers and Social Care Workers in Poland, UK, Ireland. </a:t>
            </a:r>
            <a:endParaRPr lang="pl-GB" dirty="0">
              <a:latin typeface="Times New Roman" panose="02020603050405020304" pitchFamily="18" charset="0"/>
              <a:ea typeface="Times New Roman" panose="02020603050405020304" pitchFamily="18" charset="0"/>
            </a:endParaRPr>
          </a:p>
          <a:p>
            <a:pPr algn="just">
              <a:lnSpc>
                <a:spcPct val="150000"/>
              </a:lnSpc>
              <a:spcAft>
                <a:spcPts val="1800"/>
              </a:spcAft>
            </a:pPr>
            <a:r>
              <a:rPr lang="en-US" dirty="0">
                <a:solidFill>
                  <a:srgbClr val="000000"/>
                </a:solidFill>
                <a:latin typeface="Arial" panose="020B0604020202020204" pitchFamily="34" charset="0"/>
                <a:ea typeface="Times New Roman" panose="02020603050405020304" pitchFamily="18" charset="0"/>
              </a:rPr>
              <a:t>The tools, tests, forms, templates, cards, questionnaires</a:t>
            </a:r>
            <a:r>
              <a:rPr lang="pl-GB" dirty="0">
                <a:solidFill>
                  <a:srgbClr val="000000"/>
                </a:solidFill>
                <a:latin typeface="Arial" panose="020B0604020202020204" pitchFamily="34" charset="0"/>
                <a:ea typeface="Times New Roman" panose="02020603050405020304" pitchFamily="18" charset="0"/>
              </a:rPr>
              <a:t> are widely used to support parents</a:t>
            </a:r>
            <a:r>
              <a:rPr lang="en-GB" dirty="0">
                <a:solidFill>
                  <a:srgbClr val="000000"/>
                </a:solidFill>
                <a:latin typeface="Arial" panose="020B0604020202020204" pitchFamily="34" charset="0"/>
                <a:ea typeface="Times New Roman" panose="02020603050405020304" pitchFamily="18" charset="0"/>
              </a:rPr>
              <a:t>/ careers</a:t>
            </a:r>
            <a:r>
              <a:rPr lang="pl-GB" dirty="0">
                <a:solidFill>
                  <a:srgbClr val="000000"/>
                </a:solidFill>
                <a:latin typeface="Arial" panose="020B0604020202020204" pitchFamily="34" charset="0"/>
                <a:ea typeface="Times New Roman" panose="02020603050405020304" pitchFamily="18" charset="0"/>
              </a:rPr>
              <a:t> and their families by local authorities and voluntary sector service</a:t>
            </a:r>
            <a:r>
              <a:rPr lang="en-GB" dirty="0">
                <a:solidFill>
                  <a:srgbClr val="000000"/>
                </a:solidFill>
                <a:latin typeface="Arial" panose="020B0604020202020204" pitchFamily="34" charset="0"/>
                <a:ea typeface="Times New Roman" panose="02020603050405020304" pitchFamily="18" charset="0"/>
              </a:rPr>
              <a:t>s. </a:t>
            </a:r>
            <a:endParaRPr lang="pl-GB" dirty="0">
              <a:latin typeface="Times New Roman" panose="02020603050405020304" pitchFamily="18" charset="0"/>
              <a:ea typeface="Times New Roman" panose="02020603050405020304" pitchFamily="18" charset="0"/>
            </a:endParaRPr>
          </a:p>
          <a:p>
            <a:pPr algn="just">
              <a:lnSpc>
                <a:spcPct val="150000"/>
              </a:lnSpc>
              <a:spcAft>
                <a:spcPts val="1800"/>
              </a:spcAft>
            </a:pPr>
            <a:r>
              <a:rPr lang="en-GB" dirty="0">
                <a:solidFill>
                  <a:srgbClr val="000000"/>
                </a:solidFill>
                <a:latin typeface="Arial" panose="020B0604020202020204" pitchFamily="34" charset="0"/>
                <a:ea typeface="Times New Roman" panose="02020603050405020304" pitchFamily="18" charset="0"/>
              </a:rPr>
              <a:t>Tools and resources</a:t>
            </a:r>
            <a:r>
              <a:rPr lang="pl-GB" dirty="0">
                <a:solidFill>
                  <a:srgbClr val="000000"/>
                </a:solidFill>
                <a:latin typeface="Arial" panose="020B0604020202020204" pitchFamily="34" charset="0"/>
                <a:ea typeface="Times New Roman" panose="02020603050405020304" pitchFamily="18" charset="0"/>
              </a:rPr>
              <a:t> can also be used to capture the voice of </a:t>
            </a:r>
            <a:r>
              <a:rPr lang="en-GB" dirty="0">
                <a:solidFill>
                  <a:srgbClr val="000000"/>
                </a:solidFill>
                <a:latin typeface="Arial" panose="020B0604020202020204" pitchFamily="34" charset="0"/>
                <a:ea typeface="Times New Roman" panose="02020603050405020304" pitchFamily="18" charset="0"/>
              </a:rPr>
              <a:t>clients’ perspective and </a:t>
            </a:r>
            <a:r>
              <a:rPr lang="pl-GB" dirty="0">
                <a:solidFill>
                  <a:srgbClr val="000000"/>
                </a:solidFill>
                <a:latin typeface="Arial" panose="020B0604020202020204" pitchFamily="34" charset="0"/>
                <a:ea typeface="Times New Roman" panose="02020603050405020304" pitchFamily="18" charset="0"/>
              </a:rPr>
              <a:t>needs</a:t>
            </a:r>
            <a:r>
              <a:rPr lang="en-GB" dirty="0">
                <a:solidFill>
                  <a:srgbClr val="000000"/>
                </a:solidFill>
                <a:latin typeface="Arial" panose="020B0604020202020204" pitchFamily="34" charset="0"/>
                <a:ea typeface="Times New Roman" panose="02020603050405020304" pitchFamily="18" charset="0"/>
              </a:rPr>
              <a:t>. </a:t>
            </a:r>
          </a:p>
          <a:p>
            <a:pPr algn="just">
              <a:lnSpc>
                <a:spcPct val="150000"/>
              </a:lnSpc>
              <a:spcAft>
                <a:spcPts val="1800"/>
              </a:spcAft>
            </a:pPr>
            <a:r>
              <a:rPr lang="en-GB" dirty="0">
                <a:solidFill>
                  <a:srgbClr val="000000"/>
                </a:solidFill>
                <a:latin typeface="Arial" panose="020B0604020202020204" pitchFamily="34" charset="0"/>
                <a:ea typeface="Times New Roman" panose="02020603050405020304" pitchFamily="18" charset="0"/>
              </a:rPr>
              <a:t>This method enables Social Workers and Social Care workers to be more efficient in their work with no place for being subjective. Rich content developed during this project will give workers and clients the effect of synergy alongside </a:t>
            </a:r>
            <a:r>
              <a:rPr lang="pl-GB" b="1" dirty="0">
                <a:solidFill>
                  <a:srgbClr val="000000"/>
                </a:solidFill>
                <a:latin typeface="Arial" panose="020B0604020202020204" pitchFamily="34" charset="0"/>
                <a:ea typeface="Times New Roman" panose="02020603050405020304" pitchFamily="18" charset="0"/>
              </a:rPr>
              <a:t>effective parenting</a:t>
            </a:r>
            <a:r>
              <a:rPr lang="en-GB" b="1" dirty="0">
                <a:solidFill>
                  <a:srgbClr val="000000"/>
                </a:solidFill>
                <a:latin typeface="Arial" panose="020B0604020202020204" pitchFamily="34" charset="0"/>
                <a:ea typeface="Times New Roman" panose="02020603050405020304" pitchFamily="18" charset="0"/>
              </a:rPr>
              <a:t> strategies. </a:t>
            </a:r>
            <a:endParaRPr lang="pl-GB" dirty="0">
              <a:latin typeface="Times New Roman" panose="02020603050405020304" pitchFamily="18" charset="0"/>
              <a:ea typeface="Times New Roman" panose="02020603050405020304" pitchFamily="18" charset="0"/>
            </a:endParaRPr>
          </a:p>
        </p:txBody>
      </p:sp>
      <p:sp>
        <p:nvSpPr>
          <p:cNvPr id="2" name="pole tekstowe 1">
            <a:extLst>
              <a:ext uri="{FF2B5EF4-FFF2-40B4-BE49-F238E27FC236}">
                <a16:creationId xmlns:a16="http://schemas.microsoft.com/office/drawing/2014/main" id="{77C2BDA7-8C01-454A-9562-58B46E22AB24}"/>
              </a:ext>
            </a:extLst>
          </p:cNvPr>
          <p:cNvSpPr txBox="1"/>
          <p:nvPr/>
        </p:nvSpPr>
        <p:spPr>
          <a:xfrm>
            <a:off x="1239253" y="445168"/>
            <a:ext cx="2570063" cy="369332"/>
          </a:xfrm>
          <a:prstGeom prst="rect">
            <a:avLst/>
          </a:prstGeom>
          <a:noFill/>
        </p:spPr>
        <p:txBody>
          <a:bodyPr wrap="none" rtlCol="0">
            <a:spAutoFit/>
          </a:bodyPr>
          <a:lstStyle/>
          <a:p>
            <a:r>
              <a:rPr lang="en-US" dirty="0">
                <a:solidFill>
                  <a:srgbClr val="000000"/>
                </a:solidFill>
                <a:latin typeface="Arial" panose="020B0604020202020204" pitchFamily="34" charset="0"/>
                <a:ea typeface="Times New Roman" panose="02020603050405020304" pitchFamily="18" charset="0"/>
              </a:rPr>
              <a:t>FAMILY STAR program</a:t>
            </a:r>
            <a:endParaRPr lang="pl-GB" dirty="0"/>
          </a:p>
        </p:txBody>
      </p:sp>
    </p:spTree>
    <p:extLst>
      <p:ext uri="{BB962C8B-B14F-4D97-AF65-F5344CB8AC3E}">
        <p14:creationId xmlns:p14="http://schemas.microsoft.com/office/powerpoint/2010/main" val="78623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5872A100-74FA-6F43-937F-C182DB4979DE}"/>
              </a:ext>
            </a:extLst>
          </p:cNvPr>
          <p:cNvSpPr/>
          <p:nvPr/>
        </p:nvSpPr>
        <p:spPr>
          <a:xfrm>
            <a:off x="1604210" y="1719155"/>
            <a:ext cx="7960895" cy="2956066"/>
          </a:xfrm>
          <a:prstGeom prst="rect">
            <a:avLst/>
          </a:prstGeom>
        </p:spPr>
        <p:txBody>
          <a:bodyPr wrap="square">
            <a:spAutoFit/>
          </a:bodyPr>
          <a:lstStyle/>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An international group of experts, representing three partner organizations and working in the social assistance sector, dealing with education and training of adults developed a competence standard (FAMILY STAR) for:</a:t>
            </a: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Social Workers</a:t>
            </a: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Family support worker assistants</a:t>
            </a: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Social worker assistants </a:t>
            </a:r>
            <a:endParaRPr lang="pl-GB"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pole tekstowe 1">
            <a:extLst>
              <a:ext uri="{FF2B5EF4-FFF2-40B4-BE49-F238E27FC236}">
                <a16:creationId xmlns:a16="http://schemas.microsoft.com/office/drawing/2014/main" id="{90FE8796-74CB-1E4B-A404-7A98F277CCB7}"/>
              </a:ext>
            </a:extLst>
          </p:cNvPr>
          <p:cNvSpPr txBox="1"/>
          <p:nvPr/>
        </p:nvSpPr>
        <p:spPr>
          <a:xfrm>
            <a:off x="1604210" y="878305"/>
            <a:ext cx="3005118" cy="369332"/>
          </a:xfrm>
          <a:prstGeom prst="rect">
            <a:avLst/>
          </a:prstGeom>
          <a:noFill/>
        </p:spPr>
        <p:txBody>
          <a:bodyPr wrap="none" rtlCol="0">
            <a:spAutoFit/>
          </a:bodyPr>
          <a:lstStyle/>
          <a:p>
            <a:r>
              <a:rPr lang="pl-GB" dirty="0"/>
              <a:t>FAMILY START – Who is it for? </a:t>
            </a:r>
          </a:p>
        </p:txBody>
      </p:sp>
    </p:spTree>
    <p:extLst>
      <p:ext uri="{BB962C8B-B14F-4D97-AF65-F5344CB8AC3E}">
        <p14:creationId xmlns:p14="http://schemas.microsoft.com/office/powerpoint/2010/main" val="64541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D78378E8-FBE2-9742-89EA-4E982C107EBE}"/>
              </a:ext>
            </a:extLst>
          </p:cNvPr>
          <p:cNvSpPr/>
          <p:nvPr/>
        </p:nvSpPr>
        <p:spPr>
          <a:xfrm>
            <a:off x="866273" y="1327720"/>
            <a:ext cx="10527631" cy="2956066"/>
          </a:xfrm>
          <a:prstGeom prst="rect">
            <a:avLst/>
          </a:prstGeom>
        </p:spPr>
        <p:txBody>
          <a:bodyPr wrap="square">
            <a:spAutoFit/>
          </a:bodyPr>
          <a:lstStyle/>
          <a:p>
            <a:pPr algn="just">
              <a:lnSpc>
                <a:spcPct val="150000"/>
              </a:lnSpc>
            </a:pPr>
            <a:r>
              <a:rPr lang="en-GB"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FAMILY START is a programme for professionals to help to be ‘updated’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with an </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increas</a:t>
            </a:r>
            <a:r>
              <a:rPr lang="en-GB"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ing</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fragmentation of social work into a series of distinctive tasks or roles - such as child protection, adult mental health or working with disabled people - potentially diminishes collective professional identity. </a:t>
            </a:r>
          </a:p>
          <a:p>
            <a:pPr algn="just">
              <a:lnSpc>
                <a:spcPct val="150000"/>
              </a:lnSpc>
            </a:pP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Our work on this topic has led us to consider social work professionalism as a shared endeavour, with common values, norms and culture, in which - despite initial appearances - we are all engaged together.</a:t>
            </a:r>
            <a:endParaRPr lang="pl-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676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D78378E8-FBE2-9742-89EA-4E982C107EBE}"/>
              </a:ext>
            </a:extLst>
          </p:cNvPr>
          <p:cNvSpPr/>
          <p:nvPr/>
        </p:nvSpPr>
        <p:spPr>
          <a:xfrm>
            <a:off x="449180" y="316888"/>
            <a:ext cx="11546304" cy="1200329"/>
          </a:xfrm>
          <a:prstGeom prst="rect">
            <a:avLst/>
          </a:prstGeom>
        </p:spPr>
        <p:txBody>
          <a:bodyPr wrap="square">
            <a:spAutoFit/>
          </a:bodyPr>
          <a:lstStyle/>
          <a:p>
            <a:r>
              <a:rPr lang="pl-GB" b="1" dirty="0"/>
              <a:t>Key areas of skill</a:t>
            </a:r>
          </a:p>
          <a:p>
            <a:pPr algn="just"/>
            <a:endParaRPr lang="pl-GB" dirty="0"/>
          </a:p>
          <a:p>
            <a:pPr algn="just"/>
            <a:r>
              <a:rPr lang="pl-GB" dirty="0"/>
              <a:t>We have identified certain key areas of skill that we consider to be important for autonomous professional practice across all social work roles: </a:t>
            </a:r>
          </a:p>
        </p:txBody>
      </p:sp>
      <p:pic>
        <p:nvPicPr>
          <p:cNvPr id="4" name="Obraz 3">
            <a:extLst>
              <a:ext uri="{FF2B5EF4-FFF2-40B4-BE49-F238E27FC236}">
                <a16:creationId xmlns:a16="http://schemas.microsoft.com/office/drawing/2014/main" id="{805BF6C0-9FE2-F848-A600-0C98551A0A7B}"/>
              </a:ext>
            </a:extLst>
          </p:cNvPr>
          <p:cNvPicPr/>
          <p:nvPr/>
        </p:nvPicPr>
        <p:blipFill>
          <a:blip r:embed="rId3"/>
          <a:stretch>
            <a:fillRect/>
          </a:stretch>
        </p:blipFill>
        <p:spPr>
          <a:xfrm>
            <a:off x="3561347" y="1517217"/>
            <a:ext cx="5067146" cy="2729930"/>
          </a:xfrm>
          <a:prstGeom prst="rect">
            <a:avLst/>
          </a:prstGeom>
        </p:spPr>
      </p:pic>
      <p:sp>
        <p:nvSpPr>
          <p:cNvPr id="2" name="Prostokąt 1">
            <a:extLst>
              <a:ext uri="{FF2B5EF4-FFF2-40B4-BE49-F238E27FC236}">
                <a16:creationId xmlns:a16="http://schemas.microsoft.com/office/drawing/2014/main" id="{3DEE9C95-B84E-E14A-8557-B7C1949A7E06}"/>
              </a:ext>
            </a:extLst>
          </p:cNvPr>
          <p:cNvSpPr/>
          <p:nvPr/>
        </p:nvSpPr>
        <p:spPr>
          <a:xfrm>
            <a:off x="449179" y="4602119"/>
            <a:ext cx="11293642" cy="923330"/>
          </a:xfrm>
          <a:prstGeom prst="rect">
            <a:avLst/>
          </a:prstGeom>
        </p:spPr>
        <p:txBody>
          <a:bodyPr wrap="square">
            <a:spAutoFit/>
          </a:bodyPr>
          <a:lstStyle/>
          <a:p>
            <a:pPr algn="just"/>
            <a:r>
              <a:rPr lang="pl-GB" dirty="0">
                <a:solidFill>
                  <a:srgbClr val="000000"/>
                </a:solidFill>
                <a:ea typeface="Times New Roman" panose="02020603050405020304" pitchFamily="18" charset="0"/>
              </a:rPr>
              <a:t>These areas are best thought of as ‘organising themes’ for thinking in a holistic way about professional skills. </a:t>
            </a:r>
          </a:p>
          <a:p>
            <a:pPr algn="just"/>
            <a:r>
              <a:rPr lang="en-GB" dirty="0">
                <a:solidFill>
                  <a:srgbClr val="000000"/>
                </a:solidFill>
                <a:ea typeface="Times New Roman" panose="02020603050405020304" pitchFamily="18" charset="0"/>
              </a:rPr>
              <a:t>Being flexible for example means that the </a:t>
            </a:r>
            <a:r>
              <a:rPr lang="en-US" dirty="0">
                <a:solidFill>
                  <a:srgbClr val="000000"/>
                </a:solidFill>
                <a:ea typeface="Times New Roman" panose="02020603050405020304" pitchFamily="18" charset="0"/>
              </a:rPr>
              <a:t>Social Workers and Social Care workers should be able to adapt the best strategies for a client and the client’s family. </a:t>
            </a:r>
            <a:endParaRPr lang="pl-GB" dirty="0"/>
          </a:p>
        </p:txBody>
      </p:sp>
    </p:spTree>
    <p:extLst>
      <p:ext uri="{BB962C8B-B14F-4D97-AF65-F5344CB8AC3E}">
        <p14:creationId xmlns:p14="http://schemas.microsoft.com/office/powerpoint/2010/main" val="194830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E2B31D36-FCF8-884D-BE49-1C7C404DCCD3}"/>
              </a:ext>
            </a:extLst>
          </p:cNvPr>
          <p:cNvPicPr>
            <a:picLocks noChangeAspect="1"/>
          </p:cNvPicPr>
          <p:nvPr/>
        </p:nvPicPr>
        <p:blipFill>
          <a:blip r:embed="rId3"/>
          <a:stretch>
            <a:fillRect/>
          </a:stretch>
        </p:blipFill>
        <p:spPr>
          <a:xfrm>
            <a:off x="1732547" y="276726"/>
            <a:ext cx="7728953" cy="5793874"/>
          </a:xfrm>
          <a:prstGeom prst="rect">
            <a:avLst/>
          </a:prstGeom>
        </p:spPr>
      </p:pic>
    </p:spTree>
    <p:extLst>
      <p:ext uri="{BB962C8B-B14F-4D97-AF65-F5344CB8AC3E}">
        <p14:creationId xmlns:p14="http://schemas.microsoft.com/office/powerpoint/2010/main" val="376715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4396FDE2-FA3F-C147-A342-5DB5EF9AFFA2}"/>
              </a:ext>
            </a:extLst>
          </p:cNvPr>
          <p:cNvSpPr/>
          <p:nvPr/>
        </p:nvSpPr>
        <p:spPr>
          <a:xfrm>
            <a:off x="541421" y="1119971"/>
            <a:ext cx="11201400" cy="2540567"/>
          </a:xfrm>
          <a:prstGeom prst="rect">
            <a:avLst/>
          </a:prstGeom>
        </p:spPr>
        <p:txBody>
          <a:bodyPr wrap="square">
            <a:spAutoFit/>
          </a:bodyPr>
          <a:lstStyle/>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standard will include:</a:t>
            </a: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Tools facilitating independent diagnosis of employee competences and skills, used to identify competence gaps and selection of appropriate teaching methods and educational path,</a:t>
            </a: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Social assistance worker model - a list of competences that the social assistance worker should have,</a:t>
            </a: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Educational path how to become a Social Worker in Poland, UK and Ireland </a:t>
            </a:r>
            <a:endParaRPr lang="pl-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Educational path how to become a social care worker in Poland, UK and Ireland </a:t>
            </a:r>
            <a:endParaRPr lang="pl-GB"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pole tekstowe 1">
            <a:extLst>
              <a:ext uri="{FF2B5EF4-FFF2-40B4-BE49-F238E27FC236}">
                <a16:creationId xmlns:a16="http://schemas.microsoft.com/office/drawing/2014/main" id="{B5FC92A2-0D9D-6847-A68A-45997D1A35A8}"/>
              </a:ext>
            </a:extLst>
          </p:cNvPr>
          <p:cNvSpPr txBox="1"/>
          <p:nvPr/>
        </p:nvSpPr>
        <p:spPr>
          <a:xfrm>
            <a:off x="1612232" y="529389"/>
            <a:ext cx="3421706" cy="369332"/>
          </a:xfrm>
          <a:prstGeom prst="rect">
            <a:avLst/>
          </a:prstGeom>
          <a:noFill/>
        </p:spPr>
        <p:txBody>
          <a:bodyPr wrap="none" rtlCol="0">
            <a:spAutoFit/>
          </a:bodyPr>
          <a:lstStyle/>
          <a:p>
            <a:r>
              <a:rPr lang="pl-GB" dirty="0"/>
              <a:t>What does the starndard include ?</a:t>
            </a:r>
          </a:p>
        </p:txBody>
      </p:sp>
    </p:spTree>
    <p:extLst>
      <p:ext uri="{BB962C8B-B14F-4D97-AF65-F5344CB8AC3E}">
        <p14:creationId xmlns:p14="http://schemas.microsoft.com/office/powerpoint/2010/main" val="415529636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 Level 190820" id="{367924B7-6AA9-0F4F-A7F1-9A4B4FB444BF}" vid="{E96B9062-8C59-2C49-8411-DE71E9C1B197}"/>
    </a:ext>
  </a:extLst>
</a:theme>
</file>

<file path=docProps/app.xml><?xml version="1.0" encoding="utf-8"?>
<Properties xmlns="http://schemas.openxmlformats.org/officeDocument/2006/extended-properties" xmlns:vt="http://schemas.openxmlformats.org/officeDocument/2006/docPropsVTypes">
  <Template>Motyw pakietu Office</Template>
  <TotalTime>5804</TotalTime>
  <Words>1292</Words>
  <Application>Microsoft Macintosh PowerPoint</Application>
  <PresentationFormat>Panoramiczny</PresentationFormat>
  <Paragraphs>95</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Calibri</vt:lpstr>
      <vt:lpstr>Calibri Light</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amarcinkowska.uk@gmail.com</dc:creator>
  <cp:lastModifiedBy>amarcinkowska.uk@gmail.com</cp:lastModifiedBy>
  <cp:revision>22</cp:revision>
  <dcterms:created xsi:type="dcterms:W3CDTF">2020-12-23T11:22:53Z</dcterms:created>
  <dcterms:modified xsi:type="dcterms:W3CDTF">2020-12-27T14:53:54Z</dcterms:modified>
</cp:coreProperties>
</file>