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1" r:id="rId3"/>
    <p:sldId id="282"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0" r:id="rId23"/>
    <p:sldId id="276" r:id="rId24"/>
    <p:sldId id="277" r:id="rId25"/>
    <p:sldId id="278" r:id="rId26"/>
    <p:sldId id="283" r:id="rId27"/>
    <p:sldId id="284"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4675"/>
  </p:normalViewPr>
  <p:slideViewPr>
    <p:cSldViewPr snapToGrid="0" snapToObjects="1">
      <p:cViewPr varScale="1">
        <p:scale>
          <a:sx n="89" d="100"/>
          <a:sy n="89" d="100"/>
        </p:scale>
        <p:origin x="176"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0B37A3-0B8B-374B-98C5-2E5DADAF0263}"/>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0DCAB89-B254-E647-BBD3-E4087F7DB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64DF4F4-0C68-4E4B-9BC9-3E59CF81DE91}"/>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5" name="Symbol zastępczy stopki 4">
            <a:extLst>
              <a:ext uri="{FF2B5EF4-FFF2-40B4-BE49-F238E27FC236}">
                <a16:creationId xmlns:a16="http://schemas.microsoft.com/office/drawing/2014/main" id="{8B0A4F4A-5E86-9C4F-949E-B6DBFEE81C9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E0775B3-6FBB-5041-9F6F-AB43426C8AE8}"/>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116813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467ACC-8FFD-4B40-B865-20B39CA19EE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B741E89-6BFE-4949-BE20-5A601A3A1F88}"/>
              </a:ext>
            </a:extLst>
          </p:cNvPr>
          <p:cNvSpPr>
            <a:spLocks noGrp="1"/>
          </p:cNvSpPr>
          <p:nvPr>
            <p:ph type="body" orient="vert" idx="1"/>
          </p:nvPr>
        </p:nvSpPr>
        <p:spPr/>
        <p:txBody>
          <a:bodyPr vert="eaVert"/>
          <a:lstStyle/>
          <a:p>
            <a:pPr lvl="0"/>
            <a:r>
              <a:rPr lang="pl-PL"/>
              <a:t>Edytuj style wzorca tekstu</a:t>
            </a:r>
          </a:p>
        </p:txBody>
      </p:sp>
      <p:sp>
        <p:nvSpPr>
          <p:cNvPr id="4" name="Symbol zastępczy daty 3">
            <a:extLst>
              <a:ext uri="{FF2B5EF4-FFF2-40B4-BE49-F238E27FC236}">
                <a16:creationId xmlns:a16="http://schemas.microsoft.com/office/drawing/2014/main" id="{1A73E06B-3371-A248-9883-189B908184E4}"/>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5" name="Symbol zastępczy stopki 4">
            <a:extLst>
              <a:ext uri="{FF2B5EF4-FFF2-40B4-BE49-F238E27FC236}">
                <a16:creationId xmlns:a16="http://schemas.microsoft.com/office/drawing/2014/main" id="{D164C7D7-4207-BE4E-8DCE-B2799248825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8377943-913C-FF4F-BC09-63169484E371}"/>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394466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53B178-9FB4-564D-9328-C5A7BFC163D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C182FFB-8B52-8248-B5FE-A44EF9B1BF6C}"/>
              </a:ext>
            </a:extLst>
          </p:cNvPr>
          <p:cNvSpPr>
            <a:spLocks noGrp="1"/>
          </p:cNvSpPr>
          <p:nvPr>
            <p:ph type="body" orient="vert" idx="1"/>
          </p:nvPr>
        </p:nvSpPr>
        <p:spPr>
          <a:xfrm>
            <a:off x="838200" y="365125"/>
            <a:ext cx="7734300" cy="5811838"/>
          </a:xfrm>
        </p:spPr>
        <p:txBody>
          <a:bodyPr vert="eaVert"/>
          <a:lstStyle/>
          <a:p>
            <a:pPr lvl="0"/>
            <a:r>
              <a:rPr lang="pl-PL"/>
              <a:t>Edytuj style wzorca tekstu</a:t>
            </a:r>
          </a:p>
        </p:txBody>
      </p:sp>
      <p:sp>
        <p:nvSpPr>
          <p:cNvPr id="4" name="Symbol zastępczy daty 3">
            <a:extLst>
              <a:ext uri="{FF2B5EF4-FFF2-40B4-BE49-F238E27FC236}">
                <a16:creationId xmlns:a16="http://schemas.microsoft.com/office/drawing/2014/main" id="{42191E98-CDE3-E144-8735-05A55A9FDAF7}"/>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5" name="Symbol zastępczy stopki 4">
            <a:extLst>
              <a:ext uri="{FF2B5EF4-FFF2-40B4-BE49-F238E27FC236}">
                <a16:creationId xmlns:a16="http://schemas.microsoft.com/office/drawing/2014/main" id="{C94EB769-FE1D-7049-95B7-4AC72D1A1B4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D55DF82-B0CA-3D42-B97C-4D8B928CC77E}"/>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203111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D573B9-68B2-FB4F-8DAA-BBF830710B1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F70F0E6-F57D-AC4E-9B21-101BB1976C1A}"/>
              </a:ext>
            </a:extLst>
          </p:cNvPr>
          <p:cNvSpPr>
            <a:spLocks noGrp="1"/>
          </p:cNvSpPr>
          <p:nvPr>
            <p:ph idx="1"/>
          </p:nvPr>
        </p:nvSpPr>
        <p:spPr/>
        <p:txBody>
          <a:bodyPr/>
          <a:lstStyle/>
          <a:p>
            <a:pPr lvl="0"/>
            <a:r>
              <a:rPr lang="pl-PL"/>
              <a:t>Edytuj style wzorca tekstu</a:t>
            </a:r>
          </a:p>
        </p:txBody>
      </p:sp>
      <p:sp>
        <p:nvSpPr>
          <p:cNvPr id="4" name="Symbol zastępczy daty 3">
            <a:extLst>
              <a:ext uri="{FF2B5EF4-FFF2-40B4-BE49-F238E27FC236}">
                <a16:creationId xmlns:a16="http://schemas.microsoft.com/office/drawing/2014/main" id="{679808DD-2887-6E47-B991-31C1195AD3AC}"/>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5" name="Symbol zastępczy stopki 4">
            <a:extLst>
              <a:ext uri="{FF2B5EF4-FFF2-40B4-BE49-F238E27FC236}">
                <a16:creationId xmlns:a16="http://schemas.microsoft.com/office/drawing/2014/main" id="{7707526E-5447-D447-834F-09268CB2772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E053829-388E-9443-8C87-55B074303345}"/>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90532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3BA346-D91E-1B4A-BDE2-7301F42794A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A32FBB31-0FEB-AD4A-90EA-DC28E0B18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30DA3D43-AFEF-4A4B-AC6E-AA90DC10F0C1}"/>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5" name="Symbol zastępczy stopki 4">
            <a:extLst>
              <a:ext uri="{FF2B5EF4-FFF2-40B4-BE49-F238E27FC236}">
                <a16:creationId xmlns:a16="http://schemas.microsoft.com/office/drawing/2014/main" id="{43866D9F-387F-AA4A-AF2D-7FB4BCDA671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F9B9126-E497-774B-815A-319497CF5546}"/>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269967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2C538F-E007-8E44-AAF6-5965FAF67DE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16FDD26-2EA3-E342-B510-811E0E596B59}"/>
              </a:ext>
            </a:extLst>
          </p:cNvPr>
          <p:cNvSpPr>
            <a:spLocks noGrp="1"/>
          </p:cNvSpPr>
          <p:nvPr>
            <p:ph sz="half" idx="1"/>
          </p:nvPr>
        </p:nvSpPr>
        <p:spPr>
          <a:xfrm>
            <a:off x="838200" y="1825625"/>
            <a:ext cx="5181600" cy="4351338"/>
          </a:xfrm>
        </p:spPr>
        <p:txBody>
          <a:bodyPr/>
          <a:lstStyle/>
          <a:p>
            <a:pPr lvl="0"/>
            <a:r>
              <a:rPr lang="pl-PL"/>
              <a:t>Edytuj style wzorca tekstu</a:t>
            </a:r>
          </a:p>
        </p:txBody>
      </p:sp>
      <p:sp>
        <p:nvSpPr>
          <p:cNvPr id="4" name="Symbol zastępczy zawartości 3">
            <a:extLst>
              <a:ext uri="{FF2B5EF4-FFF2-40B4-BE49-F238E27FC236}">
                <a16:creationId xmlns:a16="http://schemas.microsoft.com/office/drawing/2014/main" id="{AD7135F9-8A68-DF4E-8296-11ED43487EC3}"/>
              </a:ext>
            </a:extLst>
          </p:cNvPr>
          <p:cNvSpPr>
            <a:spLocks noGrp="1"/>
          </p:cNvSpPr>
          <p:nvPr>
            <p:ph sz="half" idx="2"/>
          </p:nvPr>
        </p:nvSpPr>
        <p:spPr>
          <a:xfrm>
            <a:off x="6172200" y="1825625"/>
            <a:ext cx="5181600" cy="4351338"/>
          </a:xfrm>
        </p:spPr>
        <p:txBody>
          <a:bodyPr/>
          <a:lstStyle/>
          <a:p>
            <a:pPr lvl="0"/>
            <a:r>
              <a:rPr lang="pl-PL"/>
              <a:t>Edytuj style wzorca tekstu</a:t>
            </a:r>
          </a:p>
        </p:txBody>
      </p:sp>
      <p:sp>
        <p:nvSpPr>
          <p:cNvPr id="5" name="Symbol zastępczy daty 4">
            <a:extLst>
              <a:ext uri="{FF2B5EF4-FFF2-40B4-BE49-F238E27FC236}">
                <a16:creationId xmlns:a16="http://schemas.microsoft.com/office/drawing/2014/main" id="{0451900D-E502-0C46-B910-6E17D857D72E}"/>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6" name="Symbol zastępczy stopki 5">
            <a:extLst>
              <a:ext uri="{FF2B5EF4-FFF2-40B4-BE49-F238E27FC236}">
                <a16:creationId xmlns:a16="http://schemas.microsoft.com/office/drawing/2014/main" id="{BDAC62A1-BF06-FB46-928A-DBE92797DA3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DAC4F05-1243-BF40-B182-CAC5190038B4}"/>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164860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6B1B48-104E-1F43-9D3F-3DC46B61732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4F68786-809C-C848-91D6-4DCE0F2B7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636B127F-FE89-6C46-848A-7F266890C654}"/>
              </a:ext>
            </a:extLst>
          </p:cNvPr>
          <p:cNvSpPr>
            <a:spLocks noGrp="1"/>
          </p:cNvSpPr>
          <p:nvPr>
            <p:ph sz="half" idx="2"/>
          </p:nvPr>
        </p:nvSpPr>
        <p:spPr>
          <a:xfrm>
            <a:off x="839788" y="2505075"/>
            <a:ext cx="5157787" cy="3684588"/>
          </a:xfrm>
        </p:spPr>
        <p:txBody>
          <a:bodyPr/>
          <a:lstStyle/>
          <a:p>
            <a:pPr lvl="0"/>
            <a:r>
              <a:rPr lang="pl-PL"/>
              <a:t>Edytuj style wzorca tekstu</a:t>
            </a:r>
          </a:p>
        </p:txBody>
      </p:sp>
      <p:sp>
        <p:nvSpPr>
          <p:cNvPr id="5" name="Symbol zastępczy tekstu 4">
            <a:extLst>
              <a:ext uri="{FF2B5EF4-FFF2-40B4-BE49-F238E27FC236}">
                <a16:creationId xmlns:a16="http://schemas.microsoft.com/office/drawing/2014/main" id="{FD854CE2-B823-3E4A-9D70-50F4C69AB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5D3C93E2-6075-7A43-8481-777D24523FBC}"/>
              </a:ext>
            </a:extLst>
          </p:cNvPr>
          <p:cNvSpPr>
            <a:spLocks noGrp="1"/>
          </p:cNvSpPr>
          <p:nvPr>
            <p:ph sz="quarter" idx="4"/>
          </p:nvPr>
        </p:nvSpPr>
        <p:spPr>
          <a:xfrm>
            <a:off x="6172200" y="2505075"/>
            <a:ext cx="5183188" cy="3684588"/>
          </a:xfrm>
        </p:spPr>
        <p:txBody>
          <a:bodyPr/>
          <a:lstStyle/>
          <a:p>
            <a:pPr lvl="0"/>
            <a:r>
              <a:rPr lang="pl-PL"/>
              <a:t>Edytuj style wzorca tekstu</a:t>
            </a:r>
          </a:p>
        </p:txBody>
      </p:sp>
      <p:sp>
        <p:nvSpPr>
          <p:cNvPr id="7" name="Symbol zastępczy daty 6">
            <a:extLst>
              <a:ext uri="{FF2B5EF4-FFF2-40B4-BE49-F238E27FC236}">
                <a16:creationId xmlns:a16="http://schemas.microsoft.com/office/drawing/2014/main" id="{C9497EB9-463F-7247-B692-E0D315F1D74C}"/>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8" name="Symbol zastępczy stopki 7">
            <a:extLst>
              <a:ext uri="{FF2B5EF4-FFF2-40B4-BE49-F238E27FC236}">
                <a16:creationId xmlns:a16="http://schemas.microsoft.com/office/drawing/2014/main" id="{77B71B36-2AAB-3544-BE66-D6533FDB915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A46645A-2D70-664F-8FFC-5F9097A9B619}"/>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211119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FC775A-AFC7-1248-B6A4-257662EE729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783E64FB-C1F9-5947-8EF9-674ABE1542FF}"/>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4" name="Symbol zastępczy stopki 3">
            <a:extLst>
              <a:ext uri="{FF2B5EF4-FFF2-40B4-BE49-F238E27FC236}">
                <a16:creationId xmlns:a16="http://schemas.microsoft.com/office/drawing/2014/main" id="{F12F0596-C066-AF4C-A548-51D0518CEE14}"/>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1F66E4B-12D8-264C-AB01-719DFACF493C}"/>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362242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4A46098-D9F0-4A41-8F56-3552A1477018}"/>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3" name="Symbol zastępczy stopki 2">
            <a:extLst>
              <a:ext uri="{FF2B5EF4-FFF2-40B4-BE49-F238E27FC236}">
                <a16:creationId xmlns:a16="http://schemas.microsoft.com/office/drawing/2014/main" id="{7569E85A-2C8F-F34C-A5CD-2914328CF1A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F9BEA11-ECE3-F84B-B326-3F8B26995173}"/>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23985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2F3151-1CE8-904F-9CFD-D4015C66983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6A55F3D-D5CC-D34A-931A-1A6348711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p:txBody>
      </p:sp>
      <p:sp>
        <p:nvSpPr>
          <p:cNvPr id="4" name="Symbol zastępczy tekstu 3">
            <a:extLst>
              <a:ext uri="{FF2B5EF4-FFF2-40B4-BE49-F238E27FC236}">
                <a16:creationId xmlns:a16="http://schemas.microsoft.com/office/drawing/2014/main" id="{84DE408D-52BD-CD4E-ACAB-9CAA82779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1289C631-6C88-4E42-9CB4-C42F2F6CF1DD}"/>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6" name="Symbol zastępczy stopki 5">
            <a:extLst>
              <a:ext uri="{FF2B5EF4-FFF2-40B4-BE49-F238E27FC236}">
                <a16:creationId xmlns:a16="http://schemas.microsoft.com/office/drawing/2014/main" id="{88DBC195-801B-C643-B9DF-7622D18B62E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D588D72-8FFC-3A4A-9F1B-DB99CDF87E14}"/>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56033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35DA44-4F5A-634F-B486-C7D8440D054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816A559-9D97-0046-B3BF-642706B82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a:extLst>
              <a:ext uri="{FF2B5EF4-FFF2-40B4-BE49-F238E27FC236}">
                <a16:creationId xmlns:a16="http://schemas.microsoft.com/office/drawing/2014/main" id="{2063EC85-154D-E24A-869A-A5BAAAE50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3801B4D2-9822-4D4D-B637-7120195334A9}"/>
              </a:ext>
            </a:extLst>
          </p:cNvPr>
          <p:cNvSpPr>
            <a:spLocks noGrp="1"/>
          </p:cNvSpPr>
          <p:nvPr>
            <p:ph type="dt" sz="half" idx="10"/>
          </p:nvPr>
        </p:nvSpPr>
        <p:spPr/>
        <p:txBody>
          <a:bodyPr/>
          <a:lstStyle/>
          <a:p>
            <a:fld id="{C3838614-B268-A44F-B25B-06A55C2DBD00}" type="datetimeFigureOut">
              <a:rPr lang="pl-PL" smtClean="0"/>
              <a:t>27.12.2020</a:t>
            </a:fld>
            <a:endParaRPr lang="pl-PL"/>
          </a:p>
        </p:txBody>
      </p:sp>
      <p:sp>
        <p:nvSpPr>
          <p:cNvPr id="6" name="Symbol zastępczy stopki 5">
            <a:extLst>
              <a:ext uri="{FF2B5EF4-FFF2-40B4-BE49-F238E27FC236}">
                <a16:creationId xmlns:a16="http://schemas.microsoft.com/office/drawing/2014/main" id="{FD1FF960-26B1-1B43-8985-E879368C984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883B89E-D42A-594B-B65C-24E89AD968F6}"/>
              </a:ext>
            </a:extLst>
          </p:cNvPr>
          <p:cNvSpPr>
            <a:spLocks noGrp="1"/>
          </p:cNvSpPr>
          <p:nvPr>
            <p:ph type="sldNum" sz="quarter" idx="12"/>
          </p:nvPr>
        </p:nvSpPr>
        <p:spPr/>
        <p:txBody>
          <a:bodyPr/>
          <a:lstStyle/>
          <a:p>
            <a:fld id="{2BD82260-953C-5A4D-AE6A-93EF806CEC57}" type="slidenum">
              <a:rPr lang="pl-PL" smtClean="0"/>
              <a:t>‹#›</a:t>
            </a:fld>
            <a:endParaRPr lang="pl-PL"/>
          </a:p>
        </p:txBody>
      </p:sp>
    </p:spTree>
    <p:extLst>
      <p:ext uri="{BB962C8B-B14F-4D97-AF65-F5344CB8AC3E}">
        <p14:creationId xmlns:p14="http://schemas.microsoft.com/office/powerpoint/2010/main" val="169772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65B5E98-2B08-4048-A818-9C31EB073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F82DD00-60EC-DA47-9AB9-E8254EFFC0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pl-PL"/>
              <a:t>Edytuj style wzorca tekstu
Drugi poziom
Trzeci poziom
Czwarty poziom
Piąty poziom</a:t>
            </a:r>
          </a:p>
        </p:txBody>
      </p:sp>
      <p:sp>
        <p:nvSpPr>
          <p:cNvPr id="4" name="Symbol zastępczy daty 3">
            <a:extLst>
              <a:ext uri="{FF2B5EF4-FFF2-40B4-BE49-F238E27FC236}">
                <a16:creationId xmlns:a16="http://schemas.microsoft.com/office/drawing/2014/main" id="{9667FBFF-C9D0-144F-A9E8-C58C4260C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38614-B268-A44F-B25B-06A55C2DBD00}" type="datetimeFigureOut">
              <a:rPr lang="pl-PL" smtClean="0"/>
              <a:t>27.12.2020</a:t>
            </a:fld>
            <a:endParaRPr lang="pl-PL"/>
          </a:p>
        </p:txBody>
      </p:sp>
      <p:sp>
        <p:nvSpPr>
          <p:cNvPr id="5" name="Symbol zastępczy stopki 4">
            <a:extLst>
              <a:ext uri="{FF2B5EF4-FFF2-40B4-BE49-F238E27FC236}">
                <a16:creationId xmlns:a16="http://schemas.microsoft.com/office/drawing/2014/main" id="{579FD06F-5C81-F843-8186-D3EB6B72D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BCFCAAF-2FC1-7F4D-8CF2-61BC34930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82260-953C-5A4D-AE6A-93EF806CEC57}" type="slidenum">
              <a:rPr lang="pl-PL" smtClean="0"/>
              <a:t>‹#›</a:t>
            </a:fld>
            <a:endParaRPr lang="pl-PL"/>
          </a:p>
        </p:txBody>
      </p:sp>
    </p:spTree>
    <p:extLst>
      <p:ext uri="{BB962C8B-B14F-4D97-AF65-F5344CB8AC3E}">
        <p14:creationId xmlns:p14="http://schemas.microsoft.com/office/powerpoint/2010/main" val="3041792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gov.ie/en/publication/1a1e1d-living-and-working/#social-welfare-rights-and-entitlements" TargetMode="External"/><Relationship Id="rId3" Type="http://schemas.openxmlformats.org/officeDocument/2006/relationships/hyperlink" Target="https://www.gov.ie/en/campaigns/b2c18-getting-ireland-brexit-ready/?referrer=http://www.gov.ie/brexit/" TargetMode="External"/><Relationship Id="rId7" Type="http://schemas.openxmlformats.org/officeDocument/2006/relationships/hyperlink" Target="https://www.gov.ie/en/publication/1a1e1d-living-and-working/"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https://www.gov.ie/en/policy-information/b42e94-health-and-brexit/?referrer=http://www.health.gov.ie/brexit-contingency-and-preparedness-update/" TargetMode="External"/><Relationship Id="rId11" Type="http://schemas.openxmlformats.org/officeDocument/2006/relationships/image" Target="../media/image4.png"/><Relationship Id="rId5" Type="http://schemas.openxmlformats.org/officeDocument/2006/relationships/hyperlink" Target="https://www.gov.ie/en/publication/2b41b2-daily-life/#healthcare" TargetMode="External"/><Relationship Id="rId10" Type="http://schemas.openxmlformats.org/officeDocument/2006/relationships/hyperlink" Target="https://www.gov.ie/en/publication/ac159f-travelling-and-visiting/" TargetMode="External"/><Relationship Id="rId4" Type="http://schemas.openxmlformats.org/officeDocument/2006/relationships/hyperlink" Target="https://www.gov.ie/en/publication/2b41b2-daily-life/" TargetMode="External"/><Relationship Id="rId9" Type="http://schemas.openxmlformats.org/officeDocument/2006/relationships/hyperlink" Target="https://www.gov.ie/en/publication/1a1e1d-living-and-working/#educati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edusmart-tc.net.com/"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dfa.ie/brexit/getting-ireland-brexit-ready/brexit-and-you/"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51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6E4E5390-1946-F94F-8309-2F475AB2C134}"/>
              </a:ext>
            </a:extLst>
          </p:cNvPr>
          <p:cNvSpPr txBox="1">
            <a:spLocks/>
          </p:cNvSpPr>
          <p:nvPr/>
        </p:nvSpPr>
        <p:spPr>
          <a:xfrm>
            <a:off x="355244" y="950913"/>
            <a:ext cx="11708524" cy="3812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600" dirty="0">
                <a:solidFill>
                  <a:schemeClr val="accent1">
                    <a:lumMod val="75000"/>
                  </a:schemeClr>
                </a:solidFill>
                <a:latin typeface="Arial" panose="020B0604020202020204" pitchFamily="34" charset="0"/>
                <a:cs typeface="Arial" panose="020B0604020202020204" pitchFamily="34" charset="0"/>
              </a:rPr>
              <a:t>A no-</a:t>
            </a:r>
            <a:r>
              <a:rPr lang="pl-PL" sz="1600" dirty="0" err="1">
                <a:solidFill>
                  <a:schemeClr val="accent1">
                    <a:lumMod val="75000"/>
                  </a:schemeClr>
                </a:solidFill>
                <a:latin typeface="Arial" panose="020B0604020202020204" pitchFamily="34" charset="0"/>
                <a:cs typeface="Arial" panose="020B0604020202020204" pitchFamily="34" charset="0"/>
              </a:rPr>
              <a:t>deal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Brexit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means</a:t>
            </a:r>
            <a:r>
              <a:rPr lang="pl-PL" sz="1600" dirty="0">
                <a:solidFill>
                  <a:schemeClr val="accent1">
                    <a:lumMod val="75000"/>
                  </a:schemeClr>
                </a:solidFill>
                <a:latin typeface="Arial" panose="020B0604020202020204" pitchFamily="34" charset="0"/>
                <a:cs typeface="Arial" panose="020B0604020202020204" pitchFamily="34" charset="0"/>
              </a:rPr>
              <a:t> the UK </a:t>
            </a:r>
            <a:r>
              <a:rPr lang="pl-PL" sz="1600" dirty="0" err="1">
                <a:solidFill>
                  <a:schemeClr val="accent1">
                    <a:lumMod val="75000"/>
                  </a:schemeClr>
                </a:solidFill>
                <a:latin typeface="Arial" panose="020B0604020202020204" pitchFamily="34" charset="0"/>
                <a:cs typeface="Arial" panose="020B0604020202020204" pitchFamily="34" charset="0"/>
              </a:rPr>
              <a:t>would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leave</a:t>
            </a:r>
            <a:r>
              <a:rPr lang="pl-PL" sz="1600" dirty="0">
                <a:solidFill>
                  <a:schemeClr val="accent1">
                    <a:lumMod val="75000"/>
                  </a:schemeClr>
                </a:solidFill>
                <a:latin typeface="Arial" panose="020B0604020202020204" pitchFamily="34" charset="0"/>
                <a:cs typeface="Arial" panose="020B0604020202020204" pitchFamily="34" charset="0"/>
              </a:rPr>
              <a:t> the EU with no </a:t>
            </a:r>
            <a:r>
              <a:rPr lang="pl-PL" sz="1600" dirty="0" err="1">
                <a:solidFill>
                  <a:schemeClr val="accent1">
                    <a:lumMod val="75000"/>
                  </a:schemeClr>
                </a:solidFill>
                <a:latin typeface="Arial" panose="020B0604020202020204" pitchFamily="34" charset="0"/>
                <a:cs typeface="Arial" panose="020B0604020202020204" pitchFamily="34" charset="0"/>
              </a:rPr>
              <a:t>agreement</a:t>
            </a:r>
            <a:r>
              <a:rPr lang="pl-PL" sz="1600" dirty="0">
                <a:solidFill>
                  <a:schemeClr val="accent1">
                    <a:lumMod val="75000"/>
                  </a:schemeClr>
                </a:solidFill>
                <a:latin typeface="Arial" panose="020B0604020202020204" pitchFamily="34" charset="0"/>
                <a:cs typeface="Arial" panose="020B0604020202020204" pitchFamily="34" charset="0"/>
              </a:rPr>
              <a:t> in place and </a:t>
            </a:r>
            <a:r>
              <a:rPr lang="pl-PL" sz="1600" dirty="0" err="1">
                <a:solidFill>
                  <a:schemeClr val="accent1">
                    <a:lumMod val="75000"/>
                  </a:schemeClr>
                </a:solidFill>
                <a:latin typeface="Arial" panose="020B0604020202020204" pitchFamily="34" charset="0"/>
                <a:cs typeface="Arial" panose="020B0604020202020204" pitchFamily="34" charset="0"/>
              </a:rPr>
              <a:t>will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become</a:t>
            </a:r>
            <a:r>
              <a:rPr lang="pl-PL" sz="1600" dirty="0">
                <a:solidFill>
                  <a:schemeClr val="accent1">
                    <a:lumMod val="75000"/>
                  </a:schemeClr>
                </a:solidFill>
                <a:latin typeface="Arial" panose="020B0604020202020204" pitchFamily="34" charset="0"/>
                <a:cs typeface="Arial" panose="020B0604020202020204" pitchFamily="34" charset="0"/>
              </a:rPr>
              <a:t> a third country. </a:t>
            </a:r>
          </a:p>
          <a:p>
            <a:r>
              <a:rPr lang="pl-PL" sz="1600" dirty="0" err="1">
                <a:solidFill>
                  <a:schemeClr val="accent1">
                    <a:lumMod val="75000"/>
                  </a:schemeClr>
                </a:solidFill>
                <a:latin typeface="Arial" panose="020B0604020202020204" pitchFamily="34" charset="0"/>
                <a:cs typeface="Arial" panose="020B0604020202020204" pitchFamily="34" charset="0"/>
              </a:rPr>
              <a:t>If</a:t>
            </a:r>
            <a:r>
              <a:rPr lang="pl-PL" sz="1600" dirty="0">
                <a:solidFill>
                  <a:schemeClr val="accent1">
                    <a:lumMod val="75000"/>
                  </a:schemeClr>
                </a:solidFill>
                <a:latin typeface="Arial" panose="020B0604020202020204" pitchFamily="34" charset="0"/>
                <a:cs typeface="Arial" panose="020B0604020202020204" pitchFamily="34" charset="0"/>
              </a:rPr>
              <a:t> a </a:t>
            </a:r>
            <a:r>
              <a:rPr lang="pl-PL" sz="1600" dirty="0" err="1">
                <a:solidFill>
                  <a:schemeClr val="accent1">
                    <a:lumMod val="75000"/>
                  </a:schemeClr>
                </a:solidFill>
                <a:latin typeface="Arial" panose="020B0604020202020204" pitchFamily="34" charset="0"/>
                <a:cs typeface="Arial" panose="020B0604020202020204" pitchFamily="34" charset="0"/>
              </a:rPr>
              <a:t>special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deal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between</a:t>
            </a:r>
            <a:r>
              <a:rPr lang="pl-PL" sz="1600" dirty="0">
                <a:solidFill>
                  <a:schemeClr val="accent1">
                    <a:lumMod val="75000"/>
                  </a:schemeClr>
                </a:solidFill>
                <a:latin typeface="Arial" panose="020B0604020202020204" pitchFamily="34" charset="0"/>
                <a:cs typeface="Arial" panose="020B0604020202020204" pitchFamily="34" charset="0"/>
              </a:rPr>
              <a:t> EU </a:t>
            </a:r>
            <a:r>
              <a:rPr lang="pl-PL" sz="1600" dirty="0" err="1">
                <a:solidFill>
                  <a:schemeClr val="accent1">
                    <a:lumMod val="75000"/>
                  </a:schemeClr>
                </a:solidFill>
                <a:latin typeface="Arial" panose="020B0604020202020204" pitchFamily="34" charset="0"/>
                <a:cs typeface="Arial" panose="020B0604020202020204" pitchFamily="34" charset="0"/>
              </a:rPr>
              <a:t>leaders</a:t>
            </a:r>
            <a:r>
              <a:rPr lang="pl-PL" sz="1600" dirty="0">
                <a:solidFill>
                  <a:schemeClr val="accent1">
                    <a:lumMod val="75000"/>
                  </a:schemeClr>
                </a:solidFill>
                <a:latin typeface="Arial" panose="020B0604020202020204" pitchFamily="34" charset="0"/>
                <a:cs typeface="Arial" panose="020B0604020202020204" pitchFamily="34" charset="0"/>
              </a:rPr>
              <a:t> and UK </a:t>
            </a:r>
            <a:r>
              <a:rPr lang="pl-PL" sz="1600" dirty="0" err="1">
                <a:solidFill>
                  <a:schemeClr val="accent1">
                    <a:lumMod val="75000"/>
                  </a:schemeClr>
                </a:solidFill>
                <a:latin typeface="Arial" panose="020B0604020202020204" pitchFamily="34" charset="0"/>
                <a:cs typeface="Arial" panose="020B0604020202020204" pitchFamily="34" charset="0"/>
              </a:rPr>
              <a:t>politicians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isn't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agreed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then</a:t>
            </a:r>
            <a:r>
              <a:rPr lang="pl-PL" sz="1600" dirty="0">
                <a:solidFill>
                  <a:schemeClr val="accent1">
                    <a:lumMod val="75000"/>
                  </a:schemeClr>
                </a:solidFill>
                <a:latin typeface="Arial" panose="020B0604020202020204" pitchFamily="34" charset="0"/>
                <a:cs typeface="Arial" panose="020B0604020202020204" pitchFamily="34" charset="0"/>
              </a:rPr>
              <a:t> the UK </a:t>
            </a:r>
            <a:r>
              <a:rPr lang="pl-PL" sz="1600" dirty="0" err="1">
                <a:solidFill>
                  <a:schemeClr val="accent1">
                    <a:lumMod val="75000"/>
                  </a:schemeClr>
                </a:solidFill>
                <a:latin typeface="Arial" panose="020B0604020202020204" pitchFamily="34" charset="0"/>
                <a:cs typeface="Arial" panose="020B0604020202020204" pitchFamily="34" charset="0"/>
              </a:rPr>
              <a:t>could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leave</a:t>
            </a:r>
            <a:r>
              <a:rPr lang="pl-PL" sz="1600" dirty="0">
                <a:solidFill>
                  <a:schemeClr val="accent1">
                    <a:lumMod val="75000"/>
                  </a:schemeClr>
                </a:solidFill>
                <a:latin typeface="Arial" panose="020B0604020202020204" pitchFamily="34" charset="0"/>
                <a:cs typeface="Arial" panose="020B0604020202020204" pitchFamily="34" charset="0"/>
              </a:rPr>
              <a:t> the EU with no </a:t>
            </a:r>
            <a:r>
              <a:rPr lang="pl-PL" sz="1600" dirty="0" err="1">
                <a:solidFill>
                  <a:schemeClr val="accent1">
                    <a:lumMod val="75000"/>
                  </a:schemeClr>
                </a:solidFill>
                <a:latin typeface="Arial" panose="020B0604020202020204" pitchFamily="34" charset="0"/>
                <a:cs typeface="Arial" panose="020B0604020202020204" pitchFamily="34" charset="0"/>
              </a:rPr>
              <a:t>deal</a:t>
            </a:r>
            <a:r>
              <a:rPr lang="pl-PL" sz="1600" dirty="0">
                <a:solidFill>
                  <a:schemeClr val="accent1">
                    <a:lumMod val="75000"/>
                  </a:schemeClr>
                </a:solidFill>
                <a:latin typeface="Arial" panose="020B0604020202020204" pitchFamily="34" charset="0"/>
                <a:cs typeface="Arial" panose="020B0604020202020204" pitchFamily="34" charset="0"/>
              </a:rPr>
              <a:t> in place. </a:t>
            </a:r>
            <a:r>
              <a:rPr lang="pl-PL" sz="1600" dirty="0" err="1">
                <a:solidFill>
                  <a:schemeClr val="accent1">
                    <a:lumMod val="75000"/>
                  </a:schemeClr>
                </a:solidFill>
                <a:latin typeface="Arial" panose="020B0604020202020204" pitchFamily="34" charset="0"/>
                <a:cs typeface="Arial" panose="020B0604020202020204" pitchFamily="34" charset="0"/>
              </a:rPr>
              <a:t>This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would</a:t>
            </a:r>
            <a:r>
              <a:rPr lang="pl-PL" sz="1600" dirty="0">
                <a:solidFill>
                  <a:schemeClr val="accent1">
                    <a:lumMod val="75000"/>
                  </a:schemeClr>
                </a:solidFill>
                <a:latin typeface="Arial" panose="020B0604020202020204" pitchFamily="34" charset="0"/>
                <a:cs typeface="Arial" panose="020B0604020202020204" pitchFamily="34" charset="0"/>
              </a:rPr>
              <a:t> be a </a:t>
            </a:r>
            <a:r>
              <a:rPr lang="pl-PL" sz="1600" b="1" dirty="0">
                <a:solidFill>
                  <a:schemeClr val="accent1">
                    <a:lumMod val="75000"/>
                  </a:schemeClr>
                </a:solidFill>
                <a:latin typeface="Arial" panose="020B0604020202020204" pitchFamily="34" charset="0"/>
                <a:cs typeface="Arial" panose="020B0604020202020204" pitchFamily="34" charset="0"/>
              </a:rPr>
              <a:t>no-</a:t>
            </a:r>
            <a:r>
              <a:rPr lang="pl-PL" sz="1600" b="1" dirty="0" err="1">
                <a:solidFill>
                  <a:schemeClr val="accent1">
                    <a:lumMod val="75000"/>
                  </a:schemeClr>
                </a:solidFill>
                <a:latin typeface="Arial" panose="020B0604020202020204" pitchFamily="34" charset="0"/>
                <a:cs typeface="Arial" panose="020B0604020202020204" pitchFamily="34" charset="0"/>
              </a:rPr>
              <a:t>deal</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b="1" dirty="0" err="1">
                <a:solidFill>
                  <a:schemeClr val="accent1">
                    <a:lumMod val="75000"/>
                  </a:schemeClr>
                </a:solidFill>
                <a:latin typeface="Arial" panose="020B0604020202020204" pitchFamily="34" charset="0"/>
                <a:cs typeface="Arial" panose="020B0604020202020204" pitchFamily="34" charset="0"/>
              </a:rPr>
              <a:t>Brexit</a:t>
            </a:r>
            <a:r>
              <a:rPr lang="pl-PL" sz="1600" dirty="0">
                <a:solidFill>
                  <a:schemeClr val="accent1">
                    <a:lumMod val="75000"/>
                  </a:schemeClr>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pl-PL" sz="1600" dirty="0" err="1">
                <a:solidFill>
                  <a:schemeClr val="accent1">
                    <a:lumMod val="75000"/>
                  </a:schemeClr>
                </a:solidFill>
                <a:latin typeface="Arial" panose="020B0604020202020204" pitchFamily="34" charset="0"/>
                <a:cs typeface="Arial" panose="020B0604020202020204" pitchFamily="34" charset="0"/>
              </a:rPr>
              <a:t>Changes</a:t>
            </a:r>
            <a:r>
              <a:rPr lang="pl-PL" sz="1600" dirty="0">
                <a:solidFill>
                  <a:schemeClr val="accent1">
                    <a:lumMod val="75000"/>
                  </a:schemeClr>
                </a:solidFill>
                <a:latin typeface="Arial" panose="020B0604020202020204" pitchFamily="34" charset="0"/>
                <a:cs typeface="Arial" panose="020B0604020202020204" pitchFamily="34" charset="0"/>
              </a:rPr>
              <a:t> in no </a:t>
            </a:r>
            <a:r>
              <a:rPr lang="pl-PL" sz="1600" dirty="0" err="1">
                <a:solidFill>
                  <a:schemeClr val="accent1">
                    <a:lumMod val="75000"/>
                  </a:schemeClr>
                </a:solidFill>
                <a:latin typeface="Arial" panose="020B0604020202020204" pitchFamily="34" charset="0"/>
                <a:cs typeface="Arial" panose="020B0604020202020204" pitchFamily="34" charset="0"/>
              </a:rPr>
              <a:t>deal</a:t>
            </a:r>
            <a:r>
              <a:rPr lang="pl-PL" sz="1600" dirty="0">
                <a:solidFill>
                  <a:schemeClr val="accent1">
                    <a:lumMod val="75000"/>
                  </a:schemeClr>
                </a:solidFill>
                <a:latin typeface="Arial" panose="020B0604020202020204" pitchFamily="34" charset="0"/>
                <a:cs typeface="Arial" panose="020B0604020202020204" pitchFamily="34" charset="0"/>
              </a:rPr>
              <a:t> BREXIT </a:t>
            </a:r>
            <a:r>
              <a:rPr lang="pl-PL" sz="1600" dirty="0" err="1">
                <a:solidFill>
                  <a:schemeClr val="accent1">
                    <a:lumMod val="75000"/>
                  </a:schemeClr>
                </a:solidFill>
                <a:latin typeface="Arial" panose="020B0604020202020204" pitchFamily="34" charset="0"/>
                <a:cs typeface="Arial" panose="020B0604020202020204" pitchFamily="34" charset="0"/>
              </a:rPr>
              <a:t>scenario</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example</a:t>
            </a:r>
            <a:r>
              <a:rPr lang="pl-PL" sz="1600" dirty="0">
                <a:solidFill>
                  <a:schemeClr val="accent1">
                    <a:lumMod val="75000"/>
                  </a:schemeClr>
                </a:solidFill>
                <a:latin typeface="Arial" panose="020B0604020202020204" pitchFamily="34" charset="0"/>
                <a:cs typeface="Arial" panose="020B0604020202020204" pitchFamily="34" charset="0"/>
              </a:rPr>
              <a:t>:</a:t>
            </a:r>
          </a:p>
          <a:p>
            <a:r>
              <a:rPr lang="pl-PL" sz="1600" dirty="0" err="1">
                <a:solidFill>
                  <a:schemeClr val="accent1">
                    <a:lumMod val="75000"/>
                  </a:schemeClr>
                </a:solidFill>
                <a:latin typeface="Arial" panose="020B0604020202020204" pitchFamily="34" charset="0"/>
                <a:cs typeface="Arial" panose="020B0604020202020204" pitchFamily="34" charset="0"/>
              </a:rPr>
              <a:t>Some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border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checks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could</a:t>
            </a:r>
            <a:r>
              <a:rPr lang="pl-PL" sz="1600" dirty="0">
                <a:solidFill>
                  <a:schemeClr val="accent1">
                    <a:lumMod val="75000"/>
                  </a:schemeClr>
                </a:solidFill>
                <a:latin typeface="Arial" panose="020B0604020202020204" pitchFamily="34" charset="0"/>
                <a:cs typeface="Arial" panose="020B0604020202020204" pitchFamily="34" charset="0"/>
              </a:rPr>
              <a:t> be re-</a:t>
            </a:r>
            <a:r>
              <a:rPr lang="pl-PL" sz="1600" dirty="0" err="1">
                <a:solidFill>
                  <a:schemeClr val="accent1">
                    <a:lumMod val="75000"/>
                  </a:schemeClr>
                </a:solidFill>
                <a:latin typeface="Arial" panose="020B0604020202020204" pitchFamily="34" charset="0"/>
                <a:cs typeface="Arial" panose="020B0604020202020204" pitchFamily="34" charset="0"/>
              </a:rPr>
              <a:t>introduced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which</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means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that</a:t>
            </a:r>
            <a:r>
              <a:rPr lang="pl-PL" sz="1600" dirty="0">
                <a:solidFill>
                  <a:schemeClr val="accent1">
                    <a:lumMod val="75000"/>
                  </a:schemeClr>
                </a:solidFill>
                <a:latin typeface="Arial" panose="020B0604020202020204" pitchFamily="34" charset="0"/>
                <a:cs typeface="Arial" panose="020B0604020202020204" pitchFamily="34" charset="0"/>
              </a:rPr>
              <a:t> a </a:t>
            </a:r>
            <a:r>
              <a:rPr lang="pl-PL" sz="1600" dirty="0" err="1">
                <a:solidFill>
                  <a:schemeClr val="accent1">
                    <a:lumMod val="75000"/>
                  </a:schemeClr>
                </a:solidFill>
                <a:latin typeface="Arial" panose="020B0604020202020204" pitchFamily="34" charset="0"/>
                <a:cs typeface="Arial" panose="020B0604020202020204" pitchFamily="34" charset="0"/>
              </a:rPr>
              <a:t>new</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immigration</a:t>
            </a:r>
            <a:r>
              <a:rPr lang="pl-PL" sz="1600" dirty="0">
                <a:solidFill>
                  <a:schemeClr val="accent1">
                    <a:lumMod val="75000"/>
                  </a:schemeClr>
                </a:solidFill>
                <a:latin typeface="Arial" panose="020B0604020202020204" pitchFamily="34" charset="0"/>
                <a:cs typeface="Arial" panose="020B0604020202020204" pitchFamily="34" charset="0"/>
              </a:rPr>
              <a:t> system </a:t>
            </a:r>
            <a:r>
              <a:rPr lang="pl-PL" sz="1600" dirty="0" err="1">
                <a:solidFill>
                  <a:schemeClr val="accent1">
                    <a:lumMod val="75000"/>
                  </a:schemeClr>
                </a:solidFill>
                <a:latin typeface="Arial" panose="020B0604020202020204" pitchFamily="34" charset="0"/>
                <a:cs typeface="Arial" panose="020B0604020202020204" pitchFamily="34" charset="0"/>
              </a:rPr>
              <a:t>will</a:t>
            </a:r>
            <a:r>
              <a:rPr lang="pl-PL" sz="1600" dirty="0">
                <a:solidFill>
                  <a:schemeClr val="accent1">
                    <a:lumMod val="75000"/>
                  </a:schemeClr>
                </a:solidFill>
                <a:latin typeface="Arial" panose="020B0604020202020204" pitchFamily="34" charset="0"/>
                <a:cs typeface="Arial" panose="020B0604020202020204" pitchFamily="34" charset="0"/>
              </a:rPr>
              <a:t> be </a:t>
            </a:r>
            <a:r>
              <a:rPr lang="pl-PL" sz="1600" dirty="0" err="1">
                <a:solidFill>
                  <a:schemeClr val="accent1">
                    <a:lumMod val="75000"/>
                  </a:schemeClr>
                </a:solidFill>
                <a:latin typeface="Arial" panose="020B0604020202020204" pitchFamily="34" charset="0"/>
                <a:cs typeface="Arial" panose="020B0604020202020204" pitchFamily="34" charset="0"/>
              </a:rPr>
              <a:t>introduces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while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going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abroad</a:t>
            </a:r>
            <a:r>
              <a:rPr lang="pl-PL" sz="1600" dirty="0">
                <a:solidFill>
                  <a:schemeClr val="accent1">
                    <a:lumMod val="75000"/>
                  </a:schemeClr>
                </a:solidFill>
                <a:latin typeface="Arial" panose="020B0604020202020204" pitchFamily="34" charset="0"/>
                <a:cs typeface="Arial" panose="020B0604020202020204" pitchFamily="34" charset="0"/>
              </a:rPr>
              <a:t> </a:t>
            </a:r>
          </a:p>
          <a:p>
            <a:r>
              <a:rPr lang="pl-PL" sz="1600" dirty="0">
                <a:solidFill>
                  <a:schemeClr val="accent1">
                    <a:lumMod val="75000"/>
                  </a:schemeClr>
                </a:solidFill>
                <a:latin typeface="Arial" panose="020B0604020202020204" pitchFamily="34" charset="0"/>
                <a:cs typeface="Arial" panose="020B0604020202020204" pitchFamily="34" charset="0"/>
              </a:rPr>
              <a:t>EHIC </a:t>
            </a:r>
            <a:r>
              <a:rPr lang="pl-PL" sz="1600" dirty="0" err="1">
                <a:solidFill>
                  <a:schemeClr val="accent1">
                    <a:lumMod val="75000"/>
                  </a:schemeClr>
                </a:solidFill>
                <a:latin typeface="Arial" panose="020B0604020202020204" pitchFamily="34" charset="0"/>
                <a:cs typeface="Arial" panose="020B0604020202020204" pitchFamily="34" charset="0"/>
              </a:rPr>
              <a:t>card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won’t</a:t>
            </a:r>
            <a:r>
              <a:rPr lang="pl-PL" sz="1600" dirty="0">
                <a:solidFill>
                  <a:schemeClr val="accent1">
                    <a:lumMod val="75000"/>
                  </a:schemeClr>
                </a:solidFill>
                <a:latin typeface="Arial" panose="020B0604020202020204" pitchFamily="34" charset="0"/>
                <a:cs typeface="Arial" panose="020B0604020202020204" pitchFamily="34" charset="0"/>
              </a:rPr>
              <a:t> be </a:t>
            </a:r>
            <a:r>
              <a:rPr lang="pl-PL" sz="1600" dirty="0" err="1">
                <a:solidFill>
                  <a:schemeClr val="accent1">
                    <a:lumMod val="75000"/>
                  </a:schemeClr>
                </a:solidFill>
                <a:latin typeface="Arial" panose="020B0604020202020204" pitchFamily="34" charset="0"/>
                <a:cs typeface="Arial" panose="020B0604020202020204" pitchFamily="34" charset="0"/>
              </a:rPr>
              <a:t>acceptable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if</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going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abroad</a:t>
            </a:r>
            <a:r>
              <a:rPr lang="pl-PL" sz="1600" dirty="0">
                <a:solidFill>
                  <a:schemeClr val="accent1">
                    <a:lumMod val="75000"/>
                  </a:schemeClr>
                </a:solidFill>
                <a:latin typeface="Arial" panose="020B0604020202020204" pitchFamily="34" charset="0"/>
                <a:cs typeface="Arial" panose="020B0604020202020204" pitchFamily="34" charset="0"/>
              </a:rPr>
              <a:t> </a:t>
            </a:r>
          </a:p>
          <a:p>
            <a:r>
              <a:rPr lang="pl-PL" sz="1600" dirty="0">
                <a:solidFill>
                  <a:schemeClr val="accent1">
                    <a:lumMod val="75000"/>
                  </a:schemeClr>
                </a:solidFill>
                <a:latin typeface="Arial" panose="020B0604020202020204" pitchFamily="34" charset="0"/>
                <a:cs typeface="Arial" panose="020B0604020202020204" pitchFamily="34" charset="0"/>
              </a:rPr>
              <a:t>New system in place for </a:t>
            </a:r>
            <a:r>
              <a:rPr lang="pl-PL" sz="1600" dirty="0" err="1">
                <a:solidFill>
                  <a:schemeClr val="accent1">
                    <a:lumMod val="75000"/>
                  </a:schemeClr>
                </a:solidFill>
                <a:latin typeface="Arial" panose="020B0604020202020204" pitchFamily="34" charset="0"/>
                <a:cs typeface="Arial" panose="020B0604020202020204" pitchFamily="34" charset="0"/>
              </a:rPr>
              <a:t>taking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pets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abroad</a:t>
            </a:r>
            <a:r>
              <a:rPr lang="pl-PL" sz="1600" dirty="0">
                <a:solidFill>
                  <a:schemeClr val="accent1">
                    <a:lumMod val="75000"/>
                  </a:schemeClr>
                </a:solidFill>
                <a:latin typeface="Arial" panose="020B0604020202020204" pitchFamily="34" charset="0"/>
                <a:cs typeface="Arial" panose="020B0604020202020204" pitchFamily="34" charset="0"/>
              </a:rPr>
              <a:t> </a:t>
            </a:r>
          </a:p>
          <a:p>
            <a:r>
              <a:rPr lang="pl-PL" sz="1600" dirty="0">
                <a:solidFill>
                  <a:schemeClr val="accent1">
                    <a:lumMod val="75000"/>
                  </a:schemeClr>
                </a:solidFill>
                <a:latin typeface="Arial" panose="020B0604020202020204" pitchFamily="34" charset="0"/>
                <a:cs typeface="Arial" panose="020B0604020202020204" pitchFamily="34" charset="0"/>
              </a:rPr>
              <a:t>Transport and trade </a:t>
            </a:r>
            <a:r>
              <a:rPr lang="pl-PL" sz="1600" dirty="0" err="1">
                <a:solidFill>
                  <a:schemeClr val="accent1">
                    <a:lumMod val="75000"/>
                  </a:schemeClr>
                </a:solidFill>
                <a:latin typeface="Arial" panose="020B0604020202020204" pitchFamily="34" charset="0"/>
                <a:cs typeface="Arial" panose="020B0604020202020204" pitchFamily="34" charset="0"/>
              </a:rPr>
              <a:t>between</a:t>
            </a:r>
            <a:r>
              <a:rPr lang="pl-PL" sz="1600" dirty="0">
                <a:solidFill>
                  <a:schemeClr val="accent1">
                    <a:lumMod val="75000"/>
                  </a:schemeClr>
                </a:solidFill>
                <a:latin typeface="Arial" panose="020B0604020202020204" pitchFamily="34" charset="0"/>
                <a:cs typeface="Arial" panose="020B0604020202020204" pitchFamily="34" charset="0"/>
              </a:rPr>
              <a:t> the UK and the EU </a:t>
            </a:r>
            <a:r>
              <a:rPr lang="pl-PL" sz="1600" dirty="0" err="1">
                <a:solidFill>
                  <a:schemeClr val="accent1">
                    <a:lumMod val="75000"/>
                  </a:schemeClr>
                </a:solidFill>
                <a:latin typeface="Arial" panose="020B0604020202020204" pitchFamily="34" charset="0"/>
                <a:cs typeface="Arial" panose="020B0604020202020204" pitchFamily="34" charset="0"/>
              </a:rPr>
              <a:t>could</a:t>
            </a:r>
            <a:r>
              <a:rPr lang="pl-PL" sz="1600" dirty="0">
                <a:solidFill>
                  <a:schemeClr val="accent1">
                    <a:lumMod val="75000"/>
                  </a:schemeClr>
                </a:solidFill>
                <a:latin typeface="Arial" panose="020B0604020202020204" pitchFamily="34" charset="0"/>
                <a:cs typeface="Arial" panose="020B0604020202020204" pitchFamily="34" charset="0"/>
              </a:rPr>
              <a:t> be </a:t>
            </a:r>
            <a:r>
              <a:rPr lang="pl-PL" sz="1600" dirty="0" err="1">
                <a:solidFill>
                  <a:schemeClr val="accent1">
                    <a:lumMod val="75000"/>
                  </a:schemeClr>
                </a:solidFill>
                <a:latin typeface="Arial" panose="020B0604020202020204" pitchFamily="34" charset="0"/>
                <a:cs typeface="Arial" panose="020B0604020202020204" pitchFamily="34" charset="0"/>
              </a:rPr>
              <a:t>severely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affected</a:t>
            </a:r>
            <a:endParaRPr lang="pl-PL" sz="1600" dirty="0">
              <a:solidFill>
                <a:schemeClr val="accent1">
                  <a:lumMod val="75000"/>
                </a:schemeClr>
              </a:solidFill>
              <a:latin typeface="Arial" panose="020B0604020202020204" pitchFamily="34" charset="0"/>
              <a:cs typeface="Arial" panose="020B0604020202020204" pitchFamily="34" charset="0"/>
            </a:endParaRPr>
          </a:p>
          <a:p>
            <a:r>
              <a:rPr lang="pl-PL" sz="1600" dirty="0" err="1">
                <a:solidFill>
                  <a:schemeClr val="accent1">
                    <a:lumMod val="75000"/>
                  </a:schemeClr>
                </a:solidFill>
                <a:latin typeface="Arial" panose="020B0604020202020204" pitchFamily="34" charset="0"/>
                <a:cs typeface="Arial" panose="020B0604020202020204" pitchFamily="34" charset="0"/>
              </a:rPr>
              <a:t>Adults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may</a:t>
            </a:r>
            <a:r>
              <a:rPr lang="pl-PL" sz="1600" dirty="0">
                <a:solidFill>
                  <a:schemeClr val="accent1">
                    <a:lumMod val="75000"/>
                  </a:schemeClr>
                </a:solidFill>
                <a:latin typeface="Arial" panose="020B0604020202020204" pitchFamily="34" charset="0"/>
                <a:cs typeface="Arial" panose="020B0604020202020204" pitchFamily="34" charset="0"/>
              </a:rPr>
              <a:t> not be </a:t>
            </a:r>
            <a:r>
              <a:rPr lang="pl-PL" sz="1600" dirty="0" err="1">
                <a:solidFill>
                  <a:schemeClr val="accent1">
                    <a:lumMod val="75000"/>
                  </a:schemeClr>
                </a:solidFill>
                <a:latin typeface="Arial" panose="020B0604020202020204" pitchFamily="34" charset="0"/>
                <a:cs typeface="Arial" panose="020B0604020202020204" pitchFamily="34" charset="0"/>
              </a:rPr>
              <a:t>able</a:t>
            </a:r>
            <a:r>
              <a:rPr lang="pl-PL" sz="1600" dirty="0">
                <a:solidFill>
                  <a:schemeClr val="accent1">
                    <a:lumMod val="75000"/>
                  </a:schemeClr>
                </a:solidFill>
                <a:latin typeface="Arial" panose="020B0604020202020204" pitchFamily="34" charset="0"/>
                <a:cs typeface="Arial" panose="020B0604020202020204" pitchFamily="34" charset="0"/>
              </a:rPr>
              <a:t> to </a:t>
            </a:r>
            <a:r>
              <a:rPr lang="pl-PL" sz="1600" dirty="0" err="1">
                <a:solidFill>
                  <a:schemeClr val="accent1">
                    <a:lumMod val="75000"/>
                  </a:schemeClr>
                </a:solidFill>
                <a:latin typeface="Arial" panose="020B0604020202020204" pitchFamily="34" charset="0"/>
                <a:cs typeface="Arial" panose="020B0604020202020204" pitchFamily="34" charset="0"/>
              </a:rPr>
              <a:t>drive</a:t>
            </a:r>
            <a:r>
              <a:rPr lang="pl-PL" sz="1600" dirty="0">
                <a:solidFill>
                  <a:schemeClr val="accent1">
                    <a:lumMod val="75000"/>
                  </a:schemeClr>
                </a:solidFill>
                <a:latin typeface="Arial" panose="020B0604020202020204" pitchFamily="34" charset="0"/>
                <a:cs typeface="Arial" panose="020B0604020202020204" pitchFamily="34" charset="0"/>
              </a:rPr>
              <a:t> in EU </a:t>
            </a:r>
            <a:r>
              <a:rPr lang="pl-PL" sz="1600" dirty="0" err="1">
                <a:solidFill>
                  <a:schemeClr val="accent1">
                    <a:lumMod val="75000"/>
                  </a:schemeClr>
                </a:solidFill>
                <a:latin typeface="Arial" panose="020B0604020202020204" pitchFamily="34" charset="0"/>
                <a:cs typeface="Arial" panose="020B0604020202020204" pitchFamily="34" charset="0"/>
              </a:rPr>
              <a:t>countries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without</a:t>
            </a:r>
            <a:r>
              <a:rPr lang="pl-PL" sz="1600" dirty="0">
                <a:solidFill>
                  <a:schemeClr val="accent1">
                    <a:lumMod val="75000"/>
                  </a:schemeClr>
                </a:solidFill>
                <a:latin typeface="Arial" panose="020B0604020202020204" pitchFamily="34" charset="0"/>
                <a:cs typeface="Arial" panose="020B0604020202020204" pitchFamily="34" charset="0"/>
              </a:rPr>
              <a:t> a </a:t>
            </a:r>
            <a:r>
              <a:rPr lang="pl-PL" sz="1600" dirty="0" err="1">
                <a:solidFill>
                  <a:schemeClr val="accent1">
                    <a:lumMod val="75000"/>
                  </a:schemeClr>
                </a:solidFill>
                <a:latin typeface="Arial" panose="020B0604020202020204" pitchFamily="34" charset="0"/>
                <a:cs typeface="Arial" panose="020B0604020202020204" pitchFamily="34" charset="0"/>
              </a:rPr>
              <a:t>special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driving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licence</a:t>
            </a:r>
            <a:endParaRPr lang="pl-PL" sz="1600" dirty="0">
              <a:solidFill>
                <a:schemeClr val="accent1">
                  <a:lumMod val="75000"/>
                </a:schemeClr>
              </a:solidFill>
              <a:latin typeface="Arial" panose="020B0604020202020204" pitchFamily="34" charset="0"/>
              <a:cs typeface="Arial" panose="020B0604020202020204" pitchFamily="34" charset="0"/>
            </a:endParaRPr>
          </a:p>
          <a:p>
            <a:r>
              <a:rPr lang="pl-PL" sz="1600" dirty="0">
                <a:solidFill>
                  <a:schemeClr val="accent1">
                    <a:lumMod val="75000"/>
                  </a:schemeClr>
                </a:solidFill>
                <a:latin typeface="Arial" panose="020B0604020202020204" pitchFamily="34" charset="0"/>
                <a:cs typeface="Arial" panose="020B0604020202020204" pitchFamily="34" charset="0"/>
              </a:rPr>
              <a:t>It </a:t>
            </a:r>
            <a:r>
              <a:rPr lang="pl-PL" sz="1600" dirty="0" err="1">
                <a:solidFill>
                  <a:schemeClr val="accent1">
                    <a:lumMod val="75000"/>
                  </a:schemeClr>
                </a:solidFill>
                <a:latin typeface="Arial" panose="020B0604020202020204" pitchFamily="34" charset="0"/>
                <a:cs typeface="Arial" panose="020B0604020202020204" pitchFamily="34" charset="0"/>
              </a:rPr>
              <a:t>could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cost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more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money</a:t>
            </a:r>
            <a:r>
              <a:rPr lang="pl-PL" sz="1600" dirty="0">
                <a:solidFill>
                  <a:schemeClr val="accent1">
                    <a:lumMod val="75000"/>
                  </a:schemeClr>
                </a:solidFill>
                <a:latin typeface="Arial" panose="020B0604020202020204" pitchFamily="34" charset="0"/>
                <a:cs typeface="Arial" panose="020B0604020202020204" pitchFamily="34" charset="0"/>
              </a:rPr>
              <a:t> to </a:t>
            </a:r>
            <a:r>
              <a:rPr lang="pl-PL" sz="1600" dirty="0" err="1">
                <a:solidFill>
                  <a:schemeClr val="accent1">
                    <a:lumMod val="75000"/>
                  </a:schemeClr>
                </a:solidFill>
                <a:latin typeface="Arial" panose="020B0604020202020204" pitchFamily="34" charset="0"/>
                <a:cs typeface="Arial" panose="020B0604020202020204" pitchFamily="34" charset="0"/>
              </a:rPr>
              <a:t>use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phone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abroad</a:t>
            </a:r>
            <a:r>
              <a:rPr lang="pl-PL" sz="1600" dirty="0">
                <a:solidFill>
                  <a:schemeClr val="accent1">
                    <a:lumMod val="75000"/>
                  </a:schemeClr>
                </a:solidFill>
                <a:latin typeface="Arial" panose="020B0604020202020204" pitchFamily="34" charset="0"/>
                <a:cs typeface="Arial" panose="020B0604020202020204" pitchFamily="34" charset="0"/>
              </a:rPr>
              <a:t> in EU </a:t>
            </a:r>
            <a:r>
              <a:rPr lang="pl-PL" sz="1600" dirty="0" err="1">
                <a:solidFill>
                  <a:schemeClr val="accent1">
                    <a:lumMod val="75000"/>
                  </a:schemeClr>
                </a:solidFill>
                <a:latin typeface="Arial" panose="020B0604020202020204" pitchFamily="34" charset="0"/>
                <a:cs typeface="Arial" panose="020B0604020202020204" pitchFamily="34" charset="0"/>
              </a:rPr>
              <a:t>countries</a:t>
            </a:r>
            <a:r>
              <a:rPr lang="pl-PL" sz="1600" dirty="0">
                <a:solidFill>
                  <a:schemeClr val="accent1">
                    <a:lumMod val="75000"/>
                  </a:schemeClr>
                </a:solidFill>
                <a:latin typeface="Arial" panose="020B0604020202020204" pitchFamily="34" charset="0"/>
                <a:cs typeface="Arial" panose="020B0604020202020204" pitchFamily="34" charset="0"/>
              </a:rPr>
              <a:t> no </a:t>
            </a:r>
            <a:r>
              <a:rPr lang="pl-PL" sz="1600" dirty="0" err="1">
                <a:solidFill>
                  <a:schemeClr val="accent1">
                    <a:lumMod val="75000"/>
                  </a:schemeClr>
                </a:solidFill>
                <a:latin typeface="Arial" panose="020B0604020202020204" pitchFamily="34" charset="0"/>
                <a:cs typeface="Arial" panose="020B0604020202020204" pitchFamily="34" charset="0"/>
              </a:rPr>
              <a:t>further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funding</a:t>
            </a:r>
            <a:r>
              <a:rPr lang="pl-PL" sz="1600" dirty="0">
                <a:solidFill>
                  <a:schemeClr val="accent1">
                    <a:lumMod val="75000"/>
                  </a:schemeClr>
                </a:solidFill>
                <a:latin typeface="Arial" panose="020B0604020202020204" pitchFamily="34" charset="0"/>
                <a:cs typeface="Arial" panose="020B0604020202020204" pitchFamily="34" charset="0"/>
              </a:rPr>
              <a:t> for </a:t>
            </a:r>
            <a:r>
              <a:rPr lang="pl-PL" sz="1600" dirty="0" err="1">
                <a:solidFill>
                  <a:schemeClr val="accent1">
                    <a:lumMod val="75000"/>
                  </a:schemeClr>
                </a:solidFill>
                <a:latin typeface="Arial" panose="020B0604020202020204" pitchFamily="34" charset="0"/>
                <a:cs typeface="Arial" panose="020B0604020202020204" pitchFamily="34" charset="0"/>
              </a:rPr>
              <a:t>Universities</a:t>
            </a:r>
            <a:r>
              <a:rPr lang="pl-PL" sz="1600" dirty="0">
                <a:solidFill>
                  <a:schemeClr val="accent1">
                    <a:lumMod val="75000"/>
                  </a:schemeClr>
                </a:solidFill>
                <a:latin typeface="Arial" panose="020B0604020202020204" pitchFamily="34" charset="0"/>
                <a:cs typeface="Arial" panose="020B0604020202020204" pitchFamily="34" charset="0"/>
              </a:rPr>
              <a:t> from the EU</a:t>
            </a:r>
          </a:p>
          <a:p>
            <a:r>
              <a:rPr lang="pl-PL" sz="1600" dirty="0">
                <a:solidFill>
                  <a:schemeClr val="accent1">
                    <a:lumMod val="75000"/>
                  </a:schemeClr>
                </a:solidFill>
                <a:latin typeface="Arial" panose="020B0604020202020204" pitchFamily="34" charset="0"/>
                <a:cs typeface="Arial" panose="020B0604020202020204" pitchFamily="34" charset="0"/>
              </a:rPr>
              <a:t>No </a:t>
            </a:r>
            <a:r>
              <a:rPr lang="pl-PL" sz="1600" dirty="0" err="1">
                <a:solidFill>
                  <a:schemeClr val="accent1">
                    <a:lumMod val="75000"/>
                  </a:schemeClr>
                </a:solidFill>
                <a:latin typeface="Arial" panose="020B0604020202020204" pitchFamily="34" charset="0"/>
                <a:cs typeface="Arial" panose="020B0604020202020204" pitchFamily="34" charset="0"/>
              </a:rPr>
              <a:t>free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movement</a:t>
            </a:r>
            <a:endParaRPr lang="pl-PL" sz="16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06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EF4445A-F1F9-B848-A474-6EF53A30B81E}"/>
              </a:ext>
            </a:extLst>
          </p:cNvPr>
          <p:cNvSpPr/>
          <p:nvPr/>
        </p:nvSpPr>
        <p:spPr>
          <a:xfrm>
            <a:off x="578069" y="1779666"/>
            <a:ext cx="11035861" cy="2554545"/>
          </a:xfrm>
          <a:prstGeom prst="rect">
            <a:avLst/>
          </a:prstGeom>
        </p:spPr>
        <p:txBody>
          <a:bodyPr wrap="square">
            <a:spAutoFit/>
          </a:bodyPr>
          <a:lstStyle/>
          <a:p>
            <a:pPr lvl="0" algn="ctr">
              <a:defRPr/>
            </a:pPr>
            <a:r>
              <a:rPr lang="en-GB" sz="3200" b="1" dirty="0">
                <a:solidFill>
                  <a:schemeClr val="accent1">
                    <a:lumMod val="75000"/>
                  </a:schemeClr>
                </a:solidFill>
                <a:latin typeface="Arial" panose="020B0604020202020204" pitchFamily="34" charset="0"/>
                <a:cs typeface="Arial" panose="020B0604020202020204" pitchFamily="34" charset="0"/>
              </a:rPr>
              <a:t>I work in the UK, study in the UK, pay taxes,</a:t>
            </a:r>
          </a:p>
          <a:p>
            <a:pPr lvl="0" algn="ctr">
              <a:defRPr/>
            </a:pPr>
            <a:r>
              <a:rPr lang="en-GB" sz="3200" b="1" dirty="0">
                <a:solidFill>
                  <a:schemeClr val="accent1">
                    <a:lumMod val="75000"/>
                  </a:schemeClr>
                </a:solidFill>
                <a:latin typeface="Arial" panose="020B0604020202020204" pitchFamily="34" charset="0"/>
                <a:cs typeface="Arial" panose="020B0604020202020204" pitchFamily="34" charset="0"/>
              </a:rPr>
              <a:t> </a:t>
            </a:r>
          </a:p>
          <a:p>
            <a:pPr lvl="0" algn="ctr">
              <a:defRPr/>
            </a:pPr>
            <a:r>
              <a:rPr lang="en-GB" sz="3200" b="1" dirty="0">
                <a:solidFill>
                  <a:schemeClr val="accent1">
                    <a:lumMod val="75000"/>
                  </a:schemeClr>
                </a:solidFill>
                <a:latin typeface="Arial" panose="020B0604020202020204" pitchFamily="34" charset="0"/>
                <a:cs typeface="Arial" panose="020B0604020202020204" pitchFamily="34" charset="0"/>
              </a:rPr>
              <a:t>I have a permanent residency card</a:t>
            </a:r>
          </a:p>
          <a:p>
            <a:pPr lvl="0" algn="ctr">
              <a:defRPr/>
            </a:pPr>
            <a:endParaRPr lang="en-GB" sz="3200" b="1" dirty="0">
              <a:solidFill>
                <a:schemeClr val="accent1">
                  <a:lumMod val="75000"/>
                </a:schemeClr>
              </a:solidFill>
              <a:latin typeface="Arial" panose="020B0604020202020204" pitchFamily="34" charset="0"/>
              <a:cs typeface="Arial" panose="020B0604020202020204" pitchFamily="34" charset="0"/>
            </a:endParaRPr>
          </a:p>
          <a:p>
            <a:pPr lvl="0" algn="ctr">
              <a:defRPr/>
            </a:pPr>
            <a:r>
              <a:rPr lang="en-GB" sz="3200" b="1" dirty="0">
                <a:solidFill>
                  <a:schemeClr val="accent1">
                    <a:lumMod val="75000"/>
                  </a:schemeClr>
                </a:solidFill>
                <a:latin typeface="Arial" panose="020B0604020202020204" pitchFamily="34" charset="0"/>
                <a:cs typeface="Arial" panose="020B0604020202020204" pitchFamily="34" charset="0"/>
              </a:rPr>
              <a:t>Why do I need to apply? </a:t>
            </a:r>
          </a:p>
        </p:txBody>
      </p:sp>
      <p:pic>
        <p:nvPicPr>
          <p:cNvPr id="3" name="Obraz 2">
            <a:extLst>
              <a:ext uri="{FF2B5EF4-FFF2-40B4-BE49-F238E27FC236}">
                <a16:creationId xmlns:a16="http://schemas.microsoft.com/office/drawing/2014/main" id="{4F998335-3ECA-CC4C-83B1-A39F43D75D08}"/>
              </a:ext>
            </a:extLst>
          </p:cNvPr>
          <p:cNvPicPr>
            <a:picLocks noChangeAspect="1"/>
          </p:cNvPicPr>
          <p:nvPr/>
        </p:nvPicPr>
        <p:blipFill>
          <a:blip r:embed="rId3"/>
          <a:stretch>
            <a:fillRect/>
          </a:stretch>
        </p:blipFill>
        <p:spPr>
          <a:xfrm>
            <a:off x="4335462" y="5705476"/>
            <a:ext cx="2184400" cy="990600"/>
          </a:xfrm>
          <a:prstGeom prst="rect">
            <a:avLst/>
          </a:prstGeom>
        </p:spPr>
      </p:pic>
    </p:spTree>
    <p:extLst>
      <p:ext uri="{BB962C8B-B14F-4D97-AF65-F5344CB8AC3E}">
        <p14:creationId xmlns:p14="http://schemas.microsoft.com/office/powerpoint/2010/main" val="273749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B3308F8F-DAD0-804D-92DB-3FEE4786BAA3}"/>
              </a:ext>
            </a:extLst>
          </p:cNvPr>
          <p:cNvSpPr/>
          <p:nvPr/>
        </p:nvSpPr>
        <p:spPr>
          <a:xfrm>
            <a:off x="578069" y="1779666"/>
            <a:ext cx="11035861" cy="2800767"/>
          </a:xfrm>
          <a:prstGeom prst="rect">
            <a:avLst/>
          </a:prstGeom>
        </p:spPr>
        <p:txBody>
          <a:bodyPr wrap="square">
            <a:spAutoFit/>
          </a:bodyPr>
          <a:lstStyle/>
          <a:p>
            <a:pPr marL="0" indent="0" algn="ctr">
              <a:lnSpc>
                <a:spcPct val="150000"/>
              </a:lnSpc>
              <a:buNone/>
            </a:pPr>
            <a:r>
              <a:rPr lang="pl-PL" sz="3200" dirty="0">
                <a:solidFill>
                  <a:schemeClr val="accent1">
                    <a:lumMod val="75000"/>
                  </a:schemeClr>
                </a:solidFill>
                <a:latin typeface="Arial" panose="020B0604020202020204" pitchFamily="34" charset="0"/>
                <a:cs typeface="Arial" panose="020B0604020202020204" pitchFamily="34" charset="0"/>
              </a:rPr>
              <a:t>PART 2 </a:t>
            </a:r>
          </a:p>
          <a:p>
            <a:pPr marL="0" indent="0" algn="ctr">
              <a:lnSpc>
                <a:spcPct val="150000"/>
              </a:lnSpc>
              <a:buNone/>
            </a:pPr>
            <a:endParaRPr lang="pl-PL" sz="3200" dirty="0">
              <a:solidFill>
                <a:schemeClr val="accent1">
                  <a:lumMod val="75000"/>
                </a:schemeClr>
              </a:solidFill>
              <a:latin typeface="Arial" panose="020B0604020202020204" pitchFamily="34" charset="0"/>
              <a:cs typeface="Arial" panose="020B0604020202020204" pitchFamily="34" charset="0"/>
            </a:endParaRPr>
          </a:p>
          <a:p>
            <a:pPr marL="0" indent="0" algn="ctr">
              <a:lnSpc>
                <a:spcPct val="150000"/>
              </a:lnSpc>
              <a:buNone/>
            </a:pPr>
            <a:r>
              <a:rPr lang="pl-PL" sz="3200" dirty="0">
                <a:solidFill>
                  <a:schemeClr val="accent1">
                    <a:lumMod val="75000"/>
                  </a:schemeClr>
                </a:solidFill>
                <a:latin typeface="Arial" panose="020B0604020202020204" pitchFamily="34" charset="0"/>
                <a:cs typeface="Arial" panose="020B0604020202020204" pitchFamily="34" charset="0"/>
              </a:rPr>
              <a:t>EU SETTLEMENT SCHEME </a:t>
            </a:r>
          </a:p>
          <a:p>
            <a:pPr lvl="0" algn="ctr">
              <a:defRPr/>
            </a:pPr>
            <a:endParaRPr lang="en-GB" sz="3200" b="1" dirty="0"/>
          </a:p>
        </p:txBody>
      </p:sp>
      <p:pic>
        <p:nvPicPr>
          <p:cNvPr id="3" name="Obraz 2">
            <a:extLst>
              <a:ext uri="{FF2B5EF4-FFF2-40B4-BE49-F238E27FC236}">
                <a16:creationId xmlns:a16="http://schemas.microsoft.com/office/drawing/2014/main" id="{7C808916-FA48-8E44-8DFD-352ED9102B56}"/>
              </a:ext>
            </a:extLst>
          </p:cNvPr>
          <p:cNvPicPr>
            <a:picLocks noChangeAspect="1"/>
          </p:cNvPicPr>
          <p:nvPr/>
        </p:nvPicPr>
        <p:blipFill>
          <a:blip r:embed="rId3"/>
          <a:stretch>
            <a:fillRect/>
          </a:stretch>
        </p:blipFill>
        <p:spPr>
          <a:xfrm>
            <a:off x="4406899" y="5762626"/>
            <a:ext cx="2184400" cy="990600"/>
          </a:xfrm>
          <a:prstGeom prst="rect">
            <a:avLst/>
          </a:prstGeom>
        </p:spPr>
      </p:pic>
    </p:spTree>
    <p:extLst>
      <p:ext uri="{BB962C8B-B14F-4D97-AF65-F5344CB8AC3E}">
        <p14:creationId xmlns:p14="http://schemas.microsoft.com/office/powerpoint/2010/main" val="363343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916C5634-B605-7049-8776-D8EA91FC7255}"/>
              </a:ext>
            </a:extLst>
          </p:cNvPr>
          <p:cNvSpPr txBox="1">
            <a:spLocks/>
          </p:cNvSpPr>
          <p:nvPr/>
        </p:nvSpPr>
        <p:spPr>
          <a:xfrm>
            <a:off x="260651" y="543598"/>
            <a:ext cx="11670697" cy="4774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pl-PL" sz="900" dirty="0">
              <a:solidFill>
                <a:schemeClr val="accent1">
                  <a:lumMod val="75000"/>
                </a:schemeClr>
              </a:solidFill>
              <a:latin typeface="Calibri" panose="020F0502020204030204" pitchFamily="34" charset="0"/>
              <a:cs typeface="Calibri" panose="020F0502020204030204" pitchFamily="34" charset="0"/>
            </a:endParaRPr>
          </a:p>
          <a:p>
            <a:pPr algn="ctr"/>
            <a:r>
              <a:rPr lang="pl-PL" sz="2000" dirty="0">
                <a:solidFill>
                  <a:schemeClr val="accent1">
                    <a:lumMod val="75000"/>
                  </a:schemeClr>
                </a:solidFill>
                <a:latin typeface="Arial" panose="020B0604020202020204" pitchFamily="34" charset="0"/>
                <a:cs typeface="Arial" panose="020B0604020202020204" pitchFamily="34" charset="0"/>
              </a:rPr>
              <a:t>As a EU27/EEA/EFTA </a:t>
            </a:r>
            <a:r>
              <a:rPr lang="pl-PL" sz="2000" dirty="0" err="1">
                <a:solidFill>
                  <a:schemeClr val="accent1">
                    <a:lumMod val="75000"/>
                  </a:schemeClr>
                </a:solidFill>
                <a:latin typeface="Arial" panose="020B0604020202020204" pitchFamily="34" charset="0"/>
                <a:cs typeface="Arial" panose="020B0604020202020204" pitchFamily="34" charset="0"/>
              </a:rPr>
              <a:t>citizen</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your</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rights</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are</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secured</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under</a:t>
            </a:r>
            <a:r>
              <a:rPr lang="pl-PL" sz="2000" dirty="0">
                <a:solidFill>
                  <a:schemeClr val="accent1">
                    <a:lumMod val="75000"/>
                  </a:schemeClr>
                </a:solidFill>
                <a:latin typeface="Arial" panose="020B0604020202020204" pitchFamily="34" charset="0"/>
                <a:cs typeface="Arial" panose="020B0604020202020204" pitchFamily="34" charset="0"/>
              </a:rPr>
              <a:t> the EU law. </a:t>
            </a:r>
            <a:r>
              <a:rPr lang="pl-PL" sz="2000" dirty="0" err="1">
                <a:solidFill>
                  <a:schemeClr val="accent1">
                    <a:lumMod val="75000"/>
                  </a:schemeClr>
                </a:solidFill>
                <a:latin typeface="Arial" panose="020B0604020202020204" pitchFamily="34" charset="0"/>
                <a:cs typeface="Arial" panose="020B0604020202020204" pitchFamily="34" charset="0"/>
              </a:rPr>
              <a:t>When</a:t>
            </a:r>
            <a:r>
              <a:rPr lang="pl-PL" sz="2000" dirty="0">
                <a:solidFill>
                  <a:schemeClr val="accent1">
                    <a:lumMod val="75000"/>
                  </a:schemeClr>
                </a:solidFill>
                <a:latin typeface="Arial" panose="020B0604020202020204" pitchFamily="34" charset="0"/>
                <a:cs typeface="Arial" panose="020B0604020202020204" pitchFamily="34" charset="0"/>
              </a:rPr>
              <a:t> the UK </a:t>
            </a:r>
            <a:r>
              <a:rPr lang="pl-PL" sz="2000" dirty="0" err="1">
                <a:solidFill>
                  <a:schemeClr val="accent1">
                    <a:lumMod val="75000"/>
                  </a:schemeClr>
                </a:solidFill>
                <a:latin typeface="Arial" panose="020B0604020202020204" pitchFamily="34" charset="0"/>
                <a:cs typeface="Arial" panose="020B0604020202020204" pitchFamily="34" charset="0"/>
              </a:rPr>
              <a:t>leaves</a:t>
            </a:r>
            <a:r>
              <a:rPr lang="pl-PL" sz="2000" dirty="0">
                <a:solidFill>
                  <a:schemeClr val="accent1">
                    <a:lumMod val="75000"/>
                  </a:schemeClr>
                </a:solidFill>
                <a:latin typeface="Arial" panose="020B0604020202020204" pitchFamily="34" charset="0"/>
                <a:cs typeface="Arial" panose="020B0604020202020204" pitchFamily="34" charset="0"/>
              </a:rPr>
              <a:t> the EU, </a:t>
            </a:r>
            <a:r>
              <a:rPr lang="pl-PL" sz="2000" dirty="0" err="1">
                <a:solidFill>
                  <a:schemeClr val="accent1">
                    <a:lumMod val="75000"/>
                  </a:schemeClr>
                </a:solidFill>
                <a:latin typeface="Arial" panose="020B0604020202020204" pitchFamily="34" charset="0"/>
                <a:cs typeface="Arial" panose="020B0604020202020204" pitchFamily="34" charset="0"/>
              </a:rPr>
              <a:t>domestic</a:t>
            </a:r>
            <a:r>
              <a:rPr lang="pl-PL" sz="2000" dirty="0">
                <a:solidFill>
                  <a:schemeClr val="accent1">
                    <a:lumMod val="75000"/>
                  </a:schemeClr>
                </a:solidFill>
                <a:latin typeface="Arial" panose="020B0604020202020204" pitchFamily="34" charset="0"/>
                <a:cs typeface="Arial" panose="020B0604020202020204" pitchFamily="34" charset="0"/>
              </a:rPr>
              <a:t> law </a:t>
            </a:r>
            <a:r>
              <a:rPr lang="pl-PL" sz="2000" dirty="0" err="1">
                <a:solidFill>
                  <a:schemeClr val="accent1">
                    <a:lumMod val="75000"/>
                  </a:schemeClr>
                </a:solidFill>
                <a:latin typeface="Arial" panose="020B0604020202020204" pitchFamily="34" charset="0"/>
                <a:cs typeface="Arial" panose="020B0604020202020204" pitchFamily="34" charset="0"/>
              </a:rPr>
              <a:t>applies</a:t>
            </a:r>
            <a:r>
              <a:rPr lang="pl-PL" sz="2000" dirty="0">
                <a:solidFill>
                  <a:schemeClr val="accent1">
                    <a:lumMod val="75000"/>
                  </a:schemeClr>
                </a:solidFill>
                <a:latin typeface="Arial" panose="020B0604020202020204" pitchFamily="34" charset="0"/>
                <a:cs typeface="Arial" panose="020B0604020202020204" pitchFamily="34" charset="0"/>
              </a:rPr>
              <a:t>. The </a:t>
            </a:r>
            <a:r>
              <a:rPr lang="pl-PL" sz="2000" b="1" dirty="0" err="1">
                <a:solidFill>
                  <a:schemeClr val="accent1">
                    <a:lumMod val="75000"/>
                  </a:schemeClr>
                </a:solidFill>
                <a:latin typeface="Arial" panose="020B0604020202020204" pitchFamily="34" charset="0"/>
                <a:cs typeface="Arial" panose="020B0604020202020204" pitchFamily="34" charset="0"/>
              </a:rPr>
              <a:t>freedom</a:t>
            </a:r>
            <a:r>
              <a:rPr lang="pl-PL" sz="2000" b="1" dirty="0">
                <a:solidFill>
                  <a:schemeClr val="accent1">
                    <a:lumMod val="75000"/>
                  </a:schemeClr>
                </a:solidFill>
                <a:latin typeface="Arial" panose="020B0604020202020204" pitchFamily="34" charset="0"/>
                <a:cs typeface="Arial" panose="020B0604020202020204" pitchFamily="34" charset="0"/>
              </a:rPr>
              <a:t> of </a:t>
            </a:r>
            <a:r>
              <a:rPr lang="pl-PL" sz="2000" b="1" dirty="0" err="1">
                <a:solidFill>
                  <a:schemeClr val="accent1">
                    <a:lumMod val="75000"/>
                  </a:schemeClr>
                </a:solidFill>
                <a:latin typeface="Arial" panose="020B0604020202020204" pitchFamily="34" charset="0"/>
                <a:cs typeface="Arial" panose="020B0604020202020204" pitchFamily="34" charset="0"/>
              </a:rPr>
              <a:t>movement</a:t>
            </a:r>
            <a:r>
              <a:rPr lang="pl-PL" sz="2000" b="1" dirty="0">
                <a:solidFill>
                  <a:schemeClr val="accent1">
                    <a:lumMod val="75000"/>
                  </a:schemeClr>
                </a:solidFill>
                <a:latin typeface="Arial" panose="020B0604020202020204" pitchFamily="34" charset="0"/>
                <a:cs typeface="Arial" panose="020B0604020202020204" pitchFamily="34" charset="0"/>
              </a:rPr>
              <a:t> for workers</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is</a:t>
            </a:r>
            <a:r>
              <a:rPr lang="pl-PL" sz="2000" dirty="0">
                <a:solidFill>
                  <a:schemeClr val="accent1">
                    <a:lumMod val="75000"/>
                  </a:schemeClr>
                </a:solidFill>
                <a:latin typeface="Arial" panose="020B0604020202020204" pitchFamily="34" charset="0"/>
                <a:cs typeface="Arial" panose="020B0604020202020204" pitchFamily="34" charset="0"/>
              </a:rPr>
              <a:t> a policy </a:t>
            </a:r>
            <a:r>
              <a:rPr lang="pl-PL" sz="2000" dirty="0" err="1">
                <a:solidFill>
                  <a:schemeClr val="accent1">
                    <a:lumMod val="75000"/>
                  </a:schemeClr>
                </a:solidFill>
                <a:latin typeface="Arial" panose="020B0604020202020204" pitchFamily="34" charset="0"/>
                <a:cs typeface="Arial" panose="020B0604020202020204" pitchFamily="34" charset="0"/>
              </a:rPr>
              <a:t>chapter</a:t>
            </a:r>
            <a:r>
              <a:rPr lang="pl-PL" sz="2000" dirty="0">
                <a:solidFill>
                  <a:schemeClr val="accent1">
                    <a:lumMod val="75000"/>
                  </a:schemeClr>
                </a:solidFill>
                <a:latin typeface="Arial" panose="020B0604020202020204" pitchFamily="34" charset="0"/>
                <a:cs typeface="Arial" panose="020B0604020202020204" pitchFamily="34" charset="0"/>
              </a:rPr>
              <a:t> of the of the </a:t>
            </a:r>
            <a:r>
              <a:rPr lang="pl-PL" sz="2000" dirty="0" err="1">
                <a:solidFill>
                  <a:schemeClr val="accent1">
                    <a:lumMod val="75000"/>
                  </a:schemeClr>
                </a:solidFill>
                <a:latin typeface="Arial" panose="020B0604020202020204" pitchFamily="34" charset="0"/>
                <a:cs typeface="Arial" panose="020B0604020202020204" pitchFamily="34" charset="0"/>
              </a:rPr>
              <a:t>European</a:t>
            </a:r>
            <a:r>
              <a:rPr lang="pl-PL" sz="2000" dirty="0">
                <a:solidFill>
                  <a:schemeClr val="accent1">
                    <a:lumMod val="75000"/>
                  </a:schemeClr>
                </a:solidFill>
                <a:latin typeface="Arial" panose="020B0604020202020204" pitchFamily="34" charset="0"/>
                <a:cs typeface="Arial" panose="020B0604020202020204" pitchFamily="34" charset="0"/>
              </a:rPr>
              <a:t> Union. </a:t>
            </a:r>
          </a:p>
          <a:p>
            <a:pPr algn="ctr"/>
            <a:endParaRPr lang="pl-PL" sz="2000" dirty="0">
              <a:solidFill>
                <a:schemeClr val="accent1">
                  <a:lumMod val="75000"/>
                </a:schemeClr>
              </a:solidFill>
              <a:latin typeface="Arial" panose="020B0604020202020204" pitchFamily="34" charset="0"/>
              <a:cs typeface="Arial" panose="020B0604020202020204" pitchFamily="34" charset="0"/>
            </a:endParaRPr>
          </a:p>
          <a:p>
            <a:pPr algn="ctr"/>
            <a:endParaRPr lang="pl-PL" sz="2000" dirty="0">
              <a:solidFill>
                <a:schemeClr val="accent1">
                  <a:lumMod val="75000"/>
                </a:schemeClr>
              </a:solidFill>
              <a:latin typeface="Arial" panose="020B0604020202020204" pitchFamily="34" charset="0"/>
              <a:cs typeface="Arial" panose="020B0604020202020204" pitchFamily="34" charset="0"/>
            </a:endParaRPr>
          </a:p>
          <a:p>
            <a:pPr algn="ctr"/>
            <a:r>
              <a:rPr lang="pl-PL" sz="2000" dirty="0">
                <a:solidFill>
                  <a:schemeClr val="accent1">
                    <a:lumMod val="75000"/>
                  </a:schemeClr>
                </a:solidFill>
                <a:latin typeface="Arial" panose="020B0604020202020204" pitchFamily="34" charset="0"/>
                <a:cs typeface="Arial" panose="020B0604020202020204" pitchFamily="34" charset="0"/>
              </a:rPr>
              <a:t>To </a:t>
            </a:r>
            <a:r>
              <a:rPr lang="pl-PL" sz="2000" dirty="0" err="1">
                <a:solidFill>
                  <a:schemeClr val="accent1">
                    <a:lumMod val="75000"/>
                  </a:schemeClr>
                </a:solidFill>
                <a:latin typeface="Arial" panose="020B0604020202020204" pitchFamily="34" charset="0"/>
                <a:cs typeface="Arial" panose="020B0604020202020204" pitchFamily="34" charset="0"/>
              </a:rPr>
              <a:t>secure</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your</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rights</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you</a:t>
            </a:r>
            <a:r>
              <a:rPr lang="pl-PL" sz="2000" dirty="0">
                <a:solidFill>
                  <a:schemeClr val="accent1">
                    <a:lumMod val="75000"/>
                  </a:schemeClr>
                </a:solidFill>
                <a:latin typeface="Arial" panose="020B0604020202020204" pitchFamily="34" charset="0"/>
                <a:cs typeface="Arial" panose="020B0604020202020204" pitchFamily="34" charset="0"/>
              </a:rPr>
              <a:t> must </a:t>
            </a:r>
            <a:r>
              <a:rPr lang="pl-PL" sz="2000" dirty="0" err="1">
                <a:solidFill>
                  <a:schemeClr val="accent1">
                    <a:lumMod val="75000"/>
                  </a:schemeClr>
                </a:solidFill>
                <a:latin typeface="Arial" panose="020B0604020202020204" pitchFamily="34" charset="0"/>
                <a:cs typeface="Arial" panose="020B0604020202020204" pitchFamily="34" charset="0"/>
              </a:rPr>
              <a:t>apply</a:t>
            </a:r>
            <a:r>
              <a:rPr lang="pl-PL" sz="2000" dirty="0">
                <a:solidFill>
                  <a:schemeClr val="accent1">
                    <a:lumMod val="75000"/>
                  </a:schemeClr>
                </a:solidFill>
                <a:latin typeface="Arial" panose="020B0604020202020204" pitchFamily="34" charset="0"/>
                <a:cs typeface="Arial" panose="020B0604020202020204" pitchFamily="34" charset="0"/>
              </a:rPr>
              <a:t> to EUSS </a:t>
            </a:r>
            <a:r>
              <a:rPr lang="en-GB" sz="2000" dirty="0">
                <a:solidFill>
                  <a:schemeClr val="accent1">
                    <a:lumMod val="75000"/>
                  </a:schemeClr>
                </a:solidFill>
                <a:latin typeface="Arial" panose="020B0604020202020204" pitchFamily="34" charset="0"/>
                <a:cs typeface="Arial" panose="020B0604020202020204" pitchFamily="34" charset="0"/>
              </a:rPr>
              <a:t>EU SETTLEMENT SCHEME</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asap</a:t>
            </a:r>
            <a:r>
              <a:rPr lang="pl-PL" sz="2000" dirty="0">
                <a:solidFill>
                  <a:schemeClr val="accent1">
                    <a:lumMod val="75000"/>
                  </a:schemeClr>
                </a:solidFill>
                <a:latin typeface="Arial" panose="020B0604020202020204" pitchFamily="34" charset="0"/>
                <a:cs typeface="Arial" panose="020B0604020202020204" pitchFamily="34" charset="0"/>
              </a:rPr>
              <a:t> </a:t>
            </a:r>
          </a:p>
          <a:p>
            <a:pPr algn="ctr"/>
            <a:endParaRPr lang="pl-PL" sz="2000" dirty="0">
              <a:solidFill>
                <a:schemeClr val="accent1">
                  <a:lumMod val="75000"/>
                </a:schemeClr>
              </a:solidFill>
              <a:latin typeface="Arial" panose="020B0604020202020204" pitchFamily="34" charset="0"/>
              <a:cs typeface="Arial" panose="020B0604020202020204" pitchFamily="34" charset="0"/>
            </a:endParaRPr>
          </a:p>
          <a:p>
            <a:pPr algn="ctr"/>
            <a:r>
              <a:rPr lang="pl-PL" sz="2000" dirty="0">
                <a:solidFill>
                  <a:schemeClr val="accent1">
                    <a:lumMod val="75000"/>
                  </a:schemeClr>
                </a:solidFill>
                <a:latin typeface="Arial" panose="020B0604020202020204" pitchFamily="34" charset="0"/>
                <a:cs typeface="Arial" panose="020B0604020202020204" pitchFamily="34" charset="0"/>
              </a:rPr>
              <a:t>the </a:t>
            </a:r>
            <a:r>
              <a:rPr lang="pl-PL" sz="2000" dirty="0" err="1">
                <a:solidFill>
                  <a:schemeClr val="accent1">
                    <a:lumMod val="75000"/>
                  </a:schemeClr>
                </a:solidFill>
                <a:latin typeface="Arial" panose="020B0604020202020204" pitchFamily="34" charset="0"/>
                <a:cs typeface="Arial" panose="020B0604020202020204" pitchFamily="34" charset="0"/>
              </a:rPr>
              <a:t>government</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urges</a:t>
            </a:r>
            <a:r>
              <a:rPr lang="pl-PL" sz="2000" dirty="0">
                <a:solidFill>
                  <a:schemeClr val="accent1">
                    <a:lumMod val="75000"/>
                  </a:schemeClr>
                </a:solidFill>
                <a:latin typeface="Arial" panose="020B0604020202020204" pitchFamily="34" charset="0"/>
                <a:cs typeface="Arial" panose="020B0604020202020204" pitchFamily="34" charset="0"/>
              </a:rPr>
              <a:t> as </a:t>
            </a:r>
            <a:r>
              <a:rPr lang="pl-PL" sz="2000" dirty="0" err="1">
                <a:solidFill>
                  <a:schemeClr val="accent1">
                    <a:lumMod val="75000"/>
                  </a:schemeClr>
                </a:solidFill>
                <a:latin typeface="Arial" panose="020B0604020202020204" pitchFamily="34" charset="0"/>
                <a:cs typeface="Arial" panose="020B0604020202020204" pitchFamily="34" charset="0"/>
              </a:rPr>
              <a:t>there</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is</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longer</a:t>
            </a:r>
            <a:r>
              <a:rPr lang="pl-PL" sz="2000" dirty="0">
                <a:solidFill>
                  <a:schemeClr val="accent1">
                    <a:lumMod val="75000"/>
                  </a:schemeClr>
                </a:solidFill>
                <a:latin typeface="Arial" panose="020B0604020202020204" pitchFamily="34" charset="0"/>
                <a:cs typeface="Arial" panose="020B0604020202020204" pitchFamily="34" charset="0"/>
              </a:rPr>
              <a:t> period to </a:t>
            </a:r>
            <a:r>
              <a:rPr lang="pl-PL" sz="2000" dirty="0" err="1">
                <a:solidFill>
                  <a:schemeClr val="accent1">
                    <a:lumMod val="75000"/>
                  </a:schemeClr>
                </a:solidFill>
                <a:latin typeface="Arial" panose="020B0604020202020204" pitchFamily="34" charset="0"/>
                <a:cs typeface="Arial" panose="020B0604020202020204" pitchFamily="34" charset="0"/>
              </a:rPr>
              <a:t>wait</a:t>
            </a:r>
            <a:r>
              <a:rPr lang="pl-PL" sz="2000" dirty="0">
                <a:solidFill>
                  <a:schemeClr val="accent1">
                    <a:lumMod val="75000"/>
                  </a:schemeClr>
                </a:solidFill>
                <a:latin typeface="Arial" panose="020B0604020202020204" pitchFamily="34" charset="0"/>
                <a:cs typeface="Arial" panose="020B0604020202020204" pitchFamily="34" charset="0"/>
              </a:rPr>
              <a:t> for a </a:t>
            </a:r>
            <a:r>
              <a:rPr lang="pl-PL" sz="2000" dirty="0" err="1">
                <a:solidFill>
                  <a:schemeClr val="accent1">
                    <a:lumMod val="75000"/>
                  </a:schemeClr>
                </a:solidFill>
                <a:latin typeface="Arial" panose="020B0604020202020204" pitchFamily="34" charset="0"/>
                <a:cs typeface="Arial" panose="020B0604020202020204" pitchFamily="34" charset="0"/>
              </a:rPr>
              <a:t>decision</a:t>
            </a:r>
            <a:r>
              <a:rPr lang="pl-PL" sz="2000" dirty="0">
                <a:solidFill>
                  <a:schemeClr val="accent1">
                    <a:lumMod val="75000"/>
                  </a:schemeClr>
                </a:solidFill>
                <a:latin typeface="Arial" panose="020B0604020202020204" pitchFamily="34" charset="0"/>
                <a:cs typeface="Arial" panose="020B0604020202020204" pitchFamily="34" charset="0"/>
              </a:rPr>
              <a:t>.</a:t>
            </a:r>
          </a:p>
          <a:p>
            <a:pPr algn="ctr"/>
            <a:endParaRPr lang="pl-PL" sz="2000" dirty="0">
              <a:solidFill>
                <a:schemeClr val="accent1">
                  <a:lumMod val="75000"/>
                </a:schemeClr>
              </a:solidFill>
              <a:latin typeface="Arial" panose="020B0604020202020204" pitchFamily="34" charset="0"/>
              <a:cs typeface="Arial" panose="020B0604020202020204" pitchFamily="34" charset="0"/>
            </a:endParaRPr>
          </a:p>
          <a:p>
            <a:pPr algn="ctr"/>
            <a:r>
              <a:rPr lang="pl-PL" sz="2000" dirty="0" err="1">
                <a:solidFill>
                  <a:schemeClr val="accent1">
                    <a:lumMod val="75000"/>
                  </a:schemeClr>
                </a:solidFill>
                <a:latin typeface="Arial" panose="020B0604020202020204" pitchFamily="34" charset="0"/>
                <a:cs typeface="Arial" panose="020B0604020202020204" pitchFamily="34" charset="0"/>
              </a:rPr>
              <a:t>Support</a:t>
            </a:r>
            <a:r>
              <a:rPr lang="pl-PL" sz="2000" dirty="0">
                <a:solidFill>
                  <a:schemeClr val="accent1">
                    <a:lumMod val="75000"/>
                  </a:schemeClr>
                </a:solidFill>
                <a:latin typeface="Arial" panose="020B0604020202020204" pitchFamily="34" charset="0"/>
                <a:cs typeface="Arial" panose="020B0604020202020204" pitchFamily="34" charset="0"/>
              </a:rPr>
              <a:t> from </a:t>
            </a:r>
            <a:r>
              <a:rPr lang="pl-PL" sz="2000" dirty="0" err="1">
                <a:solidFill>
                  <a:schemeClr val="accent1">
                    <a:lumMod val="75000"/>
                  </a:schemeClr>
                </a:solidFill>
                <a:latin typeface="Arial" panose="020B0604020202020204" pitchFamily="34" charset="0"/>
                <a:cs typeface="Arial" panose="020B0604020202020204" pitchFamily="34" charset="0"/>
              </a:rPr>
              <a:t>Immigration</a:t>
            </a:r>
            <a:r>
              <a:rPr lang="pl-PL" sz="2000" dirty="0">
                <a:solidFill>
                  <a:schemeClr val="accent1">
                    <a:lumMod val="75000"/>
                  </a:schemeClr>
                </a:solidFill>
                <a:latin typeface="Arial" panose="020B0604020202020204" pitchFamily="34" charset="0"/>
                <a:cs typeface="Arial" panose="020B0604020202020204" pitchFamily="34" charset="0"/>
              </a:rPr>
              <a:t> </a:t>
            </a:r>
            <a:r>
              <a:rPr lang="pl-PL" sz="2000" dirty="0" err="1">
                <a:solidFill>
                  <a:schemeClr val="accent1">
                    <a:lumMod val="75000"/>
                  </a:schemeClr>
                </a:solidFill>
                <a:latin typeface="Arial" panose="020B0604020202020204" pitchFamily="34" charset="0"/>
                <a:cs typeface="Arial" panose="020B0604020202020204" pitchFamily="34" charset="0"/>
              </a:rPr>
              <a:t>Adviser</a:t>
            </a:r>
            <a:r>
              <a:rPr lang="pl-PL" sz="2000" dirty="0">
                <a:solidFill>
                  <a:schemeClr val="accent1">
                    <a:lumMod val="75000"/>
                  </a:schemeClr>
                </a:solidFill>
                <a:latin typeface="Arial" panose="020B0604020202020204" pitchFamily="34" charset="0"/>
                <a:cs typeface="Arial" panose="020B0604020202020204" pitchFamily="34" charset="0"/>
              </a:rPr>
              <a:t> Level 1  </a:t>
            </a:r>
          </a:p>
          <a:p>
            <a:pPr algn="ctr"/>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p:txBody>
      </p:sp>
      <p:pic>
        <p:nvPicPr>
          <p:cNvPr id="3" name="Obraz 2">
            <a:extLst>
              <a:ext uri="{FF2B5EF4-FFF2-40B4-BE49-F238E27FC236}">
                <a16:creationId xmlns:a16="http://schemas.microsoft.com/office/drawing/2014/main" id="{3D2956FC-CBC3-C341-AC7D-1E8DF2C8484A}"/>
              </a:ext>
            </a:extLst>
          </p:cNvPr>
          <p:cNvPicPr>
            <a:picLocks noChangeAspect="1"/>
          </p:cNvPicPr>
          <p:nvPr/>
        </p:nvPicPr>
        <p:blipFill>
          <a:blip r:embed="rId3"/>
          <a:stretch>
            <a:fillRect/>
          </a:stretch>
        </p:blipFill>
        <p:spPr>
          <a:xfrm>
            <a:off x="4378324" y="5705476"/>
            <a:ext cx="2184400" cy="990600"/>
          </a:xfrm>
          <a:prstGeom prst="rect">
            <a:avLst/>
          </a:prstGeom>
        </p:spPr>
      </p:pic>
    </p:spTree>
    <p:extLst>
      <p:ext uri="{BB962C8B-B14F-4D97-AF65-F5344CB8AC3E}">
        <p14:creationId xmlns:p14="http://schemas.microsoft.com/office/powerpoint/2010/main" val="219098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28C49AF8-48F4-6448-BB18-123CE1093F8F}"/>
              </a:ext>
            </a:extLst>
          </p:cNvPr>
          <p:cNvSpPr txBox="1">
            <a:spLocks/>
          </p:cNvSpPr>
          <p:nvPr/>
        </p:nvSpPr>
        <p:spPr>
          <a:xfrm>
            <a:off x="277511" y="444950"/>
            <a:ext cx="11636977" cy="4761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1200"/>
              </a:spcBef>
              <a:defRPr/>
            </a:pPr>
            <a:r>
              <a:rPr lang="uz-Cyrl-UZ" altLang="en-US" sz="1600" dirty="0">
                <a:solidFill>
                  <a:schemeClr val="accent1">
                    <a:lumMod val="75000"/>
                  </a:schemeClr>
                </a:solidFill>
                <a:latin typeface="Arial" panose="020B0604020202020204" pitchFamily="34" charset="0"/>
                <a:cs typeface="Arial" panose="020B0604020202020204" pitchFamily="34" charset="0"/>
              </a:rPr>
              <a:t>To obtain </a:t>
            </a:r>
            <a:r>
              <a:rPr lang="uz-Cyrl-UZ" altLang="en-US" sz="1600" b="1" dirty="0">
                <a:solidFill>
                  <a:schemeClr val="accent1">
                    <a:lumMod val="75000"/>
                  </a:schemeClr>
                </a:solidFill>
                <a:latin typeface="Arial" panose="020B0604020202020204" pitchFamily="34" charset="0"/>
                <a:cs typeface="Arial" panose="020B0604020202020204" pitchFamily="34" charset="0"/>
              </a:rPr>
              <a:t>settled status </a:t>
            </a:r>
            <a:r>
              <a:rPr lang="uz-Cyrl-UZ" altLang="en-US" sz="1600" dirty="0">
                <a:solidFill>
                  <a:schemeClr val="accent1">
                    <a:lumMod val="75000"/>
                  </a:schemeClr>
                </a:solidFill>
                <a:latin typeface="Arial" panose="020B0604020202020204" pitchFamily="34" charset="0"/>
                <a:cs typeface="Arial" panose="020B0604020202020204" pitchFamily="34" charset="0"/>
              </a:rPr>
              <a:t>EU citizens </a:t>
            </a:r>
            <a:r>
              <a:rPr lang="en-GB" altLang="en-US" sz="1600" dirty="0">
                <a:solidFill>
                  <a:schemeClr val="accent1">
                    <a:lumMod val="75000"/>
                  </a:schemeClr>
                </a:solidFill>
                <a:latin typeface="Arial" panose="020B0604020202020204" pitchFamily="34" charset="0"/>
                <a:cs typeface="Arial" panose="020B0604020202020204" pitchFamily="34" charset="0"/>
              </a:rPr>
              <a:t>and their family members </a:t>
            </a:r>
            <a:r>
              <a:rPr lang="uz-Cyrl-UZ" altLang="en-US" sz="1600" dirty="0">
                <a:solidFill>
                  <a:schemeClr val="accent1">
                    <a:lumMod val="75000"/>
                  </a:schemeClr>
                </a:solidFill>
                <a:latin typeface="Arial" panose="020B0604020202020204" pitchFamily="34" charset="0"/>
                <a:cs typeface="Arial" panose="020B0604020202020204" pitchFamily="34" charset="0"/>
              </a:rPr>
              <a:t>will </a:t>
            </a:r>
            <a:r>
              <a:rPr lang="en-GB" altLang="en-US" sz="1600" dirty="0">
                <a:solidFill>
                  <a:schemeClr val="accent1">
                    <a:lumMod val="75000"/>
                  </a:schemeClr>
                </a:solidFill>
                <a:latin typeface="Arial" panose="020B0604020202020204" pitchFamily="34" charset="0"/>
                <a:cs typeface="Arial" panose="020B0604020202020204" pitchFamily="34" charset="0"/>
              </a:rPr>
              <a:t>generally </a:t>
            </a:r>
            <a:r>
              <a:rPr lang="uz-Cyrl-UZ" altLang="en-US" sz="1600" dirty="0">
                <a:solidFill>
                  <a:schemeClr val="accent1">
                    <a:lumMod val="75000"/>
                  </a:schemeClr>
                </a:solidFill>
                <a:latin typeface="Arial" panose="020B0604020202020204" pitchFamily="34" charset="0"/>
                <a:cs typeface="Arial" panose="020B0604020202020204" pitchFamily="34" charset="0"/>
              </a:rPr>
              <a:t>need simply</a:t>
            </a:r>
            <a:r>
              <a:rPr lang="en-GB" altLang="en-US" sz="1600" dirty="0">
                <a:solidFill>
                  <a:schemeClr val="accent1">
                    <a:lumMod val="75000"/>
                  </a:schemeClr>
                </a:solidFill>
                <a:latin typeface="Arial" panose="020B0604020202020204" pitchFamily="34" charset="0"/>
                <a:cs typeface="Arial" panose="020B0604020202020204" pitchFamily="34" charset="0"/>
              </a:rPr>
              <a:t> to</a:t>
            </a:r>
            <a:r>
              <a:rPr lang="uz-Cyrl-UZ" altLang="en-US" sz="1600" dirty="0">
                <a:solidFill>
                  <a:schemeClr val="accent1">
                    <a:lumMod val="75000"/>
                  </a:schemeClr>
                </a:solidFill>
                <a:latin typeface="Arial" panose="020B0604020202020204" pitchFamily="34" charset="0"/>
                <a:cs typeface="Arial" panose="020B0604020202020204" pitchFamily="34" charset="0"/>
              </a:rPr>
              <a:t> have lived continuously in the UK for </a:t>
            </a:r>
            <a:r>
              <a:rPr lang="uz-Cyrl-UZ" altLang="en-US" sz="1600" b="1" dirty="0">
                <a:solidFill>
                  <a:schemeClr val="accent1">
                    <a:lumMod val="75000"/>
                  </a:schemeClr>
                </a:solidFill>
                <a:latin typeface="Arial" panose="020B0604020202020204" pitchFamily="34" charset="0"/>
                <a:cs typeface="Arial" panose="020B0604020202020204" pitchFamily="34" charset="0"/>
              </a:rPr>
              <a:t>five</a:t>
            </a:r>
            <a:r>
              <a:rPr lang="en-GB" altLang="en-US" sz="1600" b="1" dirty="0">
                <a:solidFill>
                  <a:schemeClr val="accent1">
                    <a:lumMod val="75000"/>
                  </a:schemeClr>
                </a:solidFill>
                <a:latin typeface="Arial" panose="020B0604020202020204" pitchFamily="34" charset="0"/>
                <a:cs typeface="Arial" panose="020B0604020202020204" pitchFamily="34" charset="0"/>
              </a:rPr>
              <a:t> </a:t>
            </a:r>
            <a:r>
              <a:rPr lang="uz-Cyrl-UZ" altLang="en-US" sz="1600" b="1" dirty="0">
                <a:solidFill>
                  <a:schemeClr val="accent1">
                    <a:lumMod val="75000"/>
                  </a:schemeClr>
                </a:solidFill>
                <a:latin typeface="Arial" panose="020B0604020202020204" pitchFamily="34" charset="0"/>
                <a:cs typeface="Arial" panose="020B0604020202020204" pitchFamily="34" charset="0"/>
              </a:rPr>
              <a:t>years</a:t>
            </a:r>
            <a:r>
              <a:rPr lang="uz-Cyrl-UZ" altLang="en-US" sz="1600" dirty="0">
                <a:solidFill>
                  <a:schemeClr val="accent1">
                    <a:lumMod val="75000"/>
                  </a:schemeClr>
                </a:solidFill>
                <a:latin typeface="Arial" panose="020B0604020202020204" pitchFamily="34" charset="0"/>
                <a:cs typeface="Arial" panose="020B0604020202020204" pitchFamily="34" charset="0"/>
              </a:rPr>
              <a:t>. Those with </a:t>
            </a:r>
            <a:r>
              <a:rPr lang="uz-Cyrl-UZ" altLang="en-US" sz="1600" b="1" dirty="0">
                <a:solidFill>
                  <a:schemeClr val="accent1">
                    <a:lumMod val="75000"/>
                  </a:schemeClr>
                </a:solidFill>
                <a:latin typeface="Arial" panose="020B0604020202020204" pitchFamily="34" charset="0"/>
                <a:cs typeface="Arial" panose="020B0604020202020204" pitchFamily="34" charset="0"/>
              </a:rPr>
              <a:t>less than five years</a:t>
            </a:r>
            <a:r>
              <a:rPr lang="en-GB" altLang="en-US" sz="1600" b="1" dirty="0">
                <a:solidFill>
                  <a:schemeClr val="accent1">
                    <a:lumMod val="75000"/>
                  </a:schemeClr>
                </a:solidFill>
                <a:latin typeface="Arial" panose="020B0604020202020204" pitchFamily="34" charset="0"/>
                <a:cs typeface="Arial" panose="020B0604020202020204" pitchFamily="34" charset="0"/>
              </a:rPr>
              <a:t>’</a:t>
            </a:r>
            <a:r>
              <a:rPr lang="uz-Cyrl-UZ" altLang="en-US" sz="1600" b="1" dirty="0">
                <a:solidFill>
                  <a:schemeClr val="accent1">
                    <a:lumMod val="75000"/>
                  </a:schemeClr>
                </a:solidFill>
                <a:latin typeface="Arial" panose="020B0604020202020204" pitchFamily="34" charset="0"/>
                <a:cs typeface="Arial" panose="020B0604020202020204" pitchFamily="34" charset="0"/>
              </a:rPr>
              <a:t> </a:t>
            </a:r>
            <a:r>
              <a:rPr lang="uz-Cyrl-UZ" altLang="en-US" sz="1600" dirty="0">
                <a:solidFill>
                  <a:schemeClr val="accent1">
                    <a:lumMod val="75000"/>
                  </a:schemeClr>
                </a:solidFill>
                <a:latin typeface="Arial" panose="020B0604020202020204" pitchFamily="34" charset="0"/>
                <a:cs typeface="Arial" panose="020B0604020202020204" pitchFamily="34" charset="0"/>
              </a:rPr>
              <a:t>residence will be granted </a:t>
            </a:r>
            <a:r>
              <a:rPr lang="en-GB" altLang="en-US" sz="1600" b="1" dirty="0">
                <a:solidFill>
                  <a:schemeClr val="accent1">
                    <a:lumMod val="75000"/>
                  </a:schemeClr>
                </a:solidFill>
                <a:latin typeface="Arial" panose="020B0604020202020204" pitchFamily="34" charset="0"/>
                <a:cs typeface="Arial" panose="020B0604020202020204" pitchFamily="34" charset="0"/>
              </a:rPr>
              <a:t>pre-settled</a:t>
            </a:r>
            <a:r>
              <a:rPr lang="uz-Cyrl-UZ" altLang="en-US" sz="1600" b="1" dirty="0">
                <a:solidFill>
                  <a:schemeClr val="accent1">
                    <a:lumMod val="75000"/>
                  </a:schemeClr>
                </a:solidFill>
                <a:latin typeface="Arial" panose="020B0604020202020204" pitchFamily="34" charset="0"/>
                <a:cs typeface="Arial" panose="020B0604020202020204" pitchFamily="34" charset="0"/>
              </a:rPr>
              <a:t> status</a:t>
            </a:r>
            <a:r>
              <a:rPr lang="en-GB" altLang="en-US" sz="1600" b="1" dirty="0">
                <a:solidFill>
                  <a:schemeClr val="accent1">
                    <a:lumMod val="75000"/>
                  </a:schemeClr>
                </a:solidFill>
                <a:latin typeface="Arial" panose="020B0604020202020204" pitchFamily="34" charset="0"/>
                <a:cs typeface="Arial" panose="020B0604020202020204" pitchFamily="34" charset="0"/>
              </a:rPr>
              <a:t> </a:t>
            </a:r>
            <a:r>
              <a:rPr lang="en-GB" altLang="en-US" sz="1600" dirty="0">
                <a:solidFill>
                  <a:schemeClr val="accent1">
                    <a:lumMod val="75000"/>
                  </a:schemeClr>
                </a:solidFill>
                <a:latin typeface="Arial" panose="020B0604020202020204" pitchFamily="34" charset="0"/>
                <a:cs typeface="Arial" panose="020B0604020202020204" pitchFamily="34" charset="0"/>
              </a:rPr>
              <a:t>until they accumulate their five years. For a year to qualify as being resident in the UK, we need six months of evidence (half of year and 1 day) from that 12 month period. </a:t>
            </a:r>
          </a:p>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To lessen the burden on applicants, Home Office checks the </a:t>
            </a:r>
            <a:r>
              <a:rPr lang="en-GB" altLang="en-US" sz="1600" b="1" dirty="0">
                <a:solidFill>
                  <a:schemeClr val="accent1">
                    <a:lumMod val="75000"/>
                  </a:schemeClr>
                </a:solidFill>
                <a:latin typeface="Arial" panose="020B0604020202020204" pitchFamily="34" charset="0"/>
                <a:cs typeface="Arial" panose="020B0604020202020204" pitchFamily="34" charset="0"/>
              </a:rPr>
              <a:t>employment and benefits</a:t>
            </a:r>
            <a:r>
              <a:rPr lang="en-GB" altLang="en-US" sz="1600" dirty="0">
                <a:solidFill>
                  <a:schemeClr val="accent1">
                    <a:lumMod val="75000"/>
                  </a:schemeClr>
                </a:solidFill>
                <a:latin typeface="Arial" panose="020B0604020202020204" pitchFamily="34" charset="0"/>
                <a:cs typeface="Arial" panose="020B0604020202020204" pitchFamily="34" charset="0"/>
              </a:rPr>
              <a:t> </a:t>
            </a:r>
            <a:r>
              <a:rPr lang="en-GB" altLang="en-US" sz="1600" b="1" dirty="0">
                <a:solidFill>
                  <a:schemeClr val="accent1">
                    <a:lumMod val="75000"/>
                  </a:schemeClr>
                </a:solidFill>
                <a:latin typeface="Arial" panose="020B0604020202020204" pitchFamily="34" charset="0"/>
                <a:cs typeface="Arial" panose="020B0604020202020204" pitchFamily="34" charset="0"/>
              </a:rPr>
              <a:t>records the Government holds based on National Insurance Number </a:t>
            </a:r>
            <a:r>
              <a:rPr lang="en-GB" altLang="en-US" sz="1600" dirty="0">
                <a:solidFill>
                  <a:schemeClr val="accent1">
                    <a:lumMod val="75000"/>
                  </a:schemeClr>
                </a:solidFill>
                <a:latin typeface="Arial" panose="020B0604020202020204" pitchFamily="34" charset="0"/>
                <a:cs typeface="Arial" panose="020B0604020202020204" pitchFamily="34" charset="0"/>
              </a:rPr>
              <a:t>to establish the period of residence, meaning most applicants won’t need to do anything to prove their residence. </a:t>
            </a:r>
          </a:p>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Where there are gaps, a wide variety of documents can be photographed and uploaded as </a:t>
            </a:r>
            <a:r>
              <a:rPr lang="en-GB" altLang="en-US" sz="1600" b="1" dirty="0">
                <a:solidFill>
                  <a:schemeClr val="accent1">
                    <a:lumMod val="75000"/>
                  </a:schemeClr>
                </a:solidFill>
                <a:latin typeface="Arial" panose="020B0604020202020204" pitchFamily="34" charset="0"/>
                <a:cs typeface="Arial" panose="020B0604020202020204" pitchFamily="34" charset="0"/>
              </a:rPr>
              <a:t>evidence. </a:t>
            </a:r>
            <a:r>
              <a:rPr lang="en-GB" altLang="en-US" sz="1600" dirty="0">
                <a:solidFill>
                  <a:schemeClr val="accent1">
                    <a:lumMod val="75000"/>
                  </a:schemeClr>
                </a:solidFill>
                <a:latin typeface="Arial" panose="020B0604020202020204" pitchFamily="34" charset="0"/>
                <a:cs typeface="Arial" panose="020B0604020202020204" pitchFamily="34" charset="0"/>
              </a:rPr>
              <a:t>Applicants can upload </a:t>
            </a:r>
            <a:r>
              <a:rPr lang="en-GB" altLang="en-US" sz="1600" b="1" dirty="0">
                <a:solidFill>
                  <a:schemeClr val="accent1">
                    <a:lumMod val="75000"/>
                  </a:schemeClr>
                </a:solidFill>
                <a:latin typeface="Arial" panose="020B0604020202020204" pitchFamily="34" charset="0"/>
                <a:cs typeface="Arial" panose="020B0604020202020204" pitchFamily="34" charset="0"/>
              </a:rPr>
              <a:t>different types of evidence to demonstrate different periods of residence. (link to the list of documents added at the end of the presentation under ‘’Useful Links’’ section</a:t>
            </a:r>
          </a:p>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Caseworkers</a:t>
            </a:r>
            <a:r>
              <a:rPr lang="en-GB" altLang="en-US" sz="1600" b="1" dirty="0">
                <a:solidFill>
                  <a:schemeClr val="accent1">
                    <a:lumMod val="75000"/>
                  </a:schemeClr>
                </a:solidFill>
                <a:latin typeface="Arial" panose="020B0604020202020204" pitchFamily="34" charset="0"/>
                <a:cs typeface="Arial" panose="020B0604020202020204" pitchFamily="34" charset="0"/>
              </a:rPr>
              <a:t> will work proactively with applicants </a:t>
            </a:r>
            <a:r>
              <a:rPr lang="en-GB" altLang="en-US" sz="1600" dirty="0">
                <a:solidFill>
                  <a:schemeClr val="accent1">
                    <a:lumMod val="75000"/>
                  </a:schemeClr>
                </a:solidFill>
                <a:latin typeface="Arial" panose="020B0604020202020204" pitchFamily="34" charset="0"/>
                <a:cs typeface="Arial" panose="020B0604020202020204" pitchFamily="34" charset="0"/>
              </a:rPr>
              <a:t>to help them evidence their qualifying period of residence in the UK </a:t>
            </a:r>
            <a:r>
              <a:rPr lang="en-GB" altLang="en-US" sz="1600" b="1" dirty="0">
                <a:solidFill>
                  <a:schemeClr val="accent1">
                    <a:lumMod val="75000"/>
                  </a:schemeClr>
                </a:solidFill>
                <a:latin typeface="Arial" panose="020B0604020202020204" pitchFamily="34" charset="0"/>
                <a:cs typeface="Arial" panose="020B0604020202020204" pitchFamily="34" charset="0"/>
              </a:rPr>
              <a:t>by the best means available to the applicant. </a:t>
            </a:r>
            <a:endParaRPr lang="en-GB" altLang="en-US" sz="1600" dirty="0">
              <a:solidFill>
                <a:schemeClr val="accent1">
                  <a:lumMod val="75000"/>
                </a:schemeClr>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dirty="0"/>
          </a:p>
          <a:p>
            <a:pPr>
              <a:defRPr/>
            </a:pPr>
            <a:endParaRPr lang="en-GB" altLang="en-US" dirty="0"/>
          </a:p>
        </p:txBody>
      </p:sp>
      <p:pic>
        <p:nvPicPr>
          <p:cNvPr id="3" name="Obraz 2">
            <a:extLst>
              <a:ext uri="{FF2B5EF4-FFF2-40B4-BE49-F238E27FC236}">
                <a16:creationId xmlns:a16="http://schemas.microsoft.com/office/drawing/2014/main" id="{08B16AF2-29C7-1748-A33B-D45E6515BEA8}"/>
              </a:ext>
            </a:extLst>
          </p:cNvPr>
          <p:cNvPicPr>
            <a:picLocks noChangeAspect="1"/>
          </p:cNvPicPr>
          <p:nvPr/>
        </p:nvPicPr>
        <p:blipFill>
          <a:blip r:embed="rId3"/>
          <a:stretch>
            <a:fillRect/>
          </a:stretch>
        </p:blipFill>
        <p:spPr>
          <a:xfrm>
            <a:off x="4364036" y="5867400"/>
            <a:ext cx="2184400" cy="990600"/>
          </a:xfrm>
          <a:prstGeom prst="rect">
            <a:avLst/>
          </a:prstGeom>
        </p:spPr>
      </p:pic>
    </p:spTree>
    <p:extLst>
      <p:ext uri="{BB962C8B-B14F-4D97-AF65-F5344CB8AC3E}">
        <p14:creationId xmlns:p14="http://schemas.microsoft.com/office/powerpoint/2010/main" val="228815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FAB8093C-C712-AC44-8BFC-FFEC3DB72886}"/>
              </a:ext>
            </a:extLst>
          </p:cNvPr>
          <p:cNvSpPr txBox="1">
            <a:spLocks/>
          </p:cNvSpPr>
          <p:nvPr/>
        </p:nvSpPr>
        <p:spPr>
          <a:xfrm>
            <a:off x="355327" y="0"/>
            <a:ext cx="11836673" cy="4761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575"/>
              </a:spcBef>
              <a:spcAft>
                <a:spcPts val="575"/>
              </a:spcAft>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There are two categories within the EU Settlement Scheme: </a:t>
            </a:r>
          </a:p>
          <a:p>
            <a:pPr marL="0" indent="0" algn="just">
              <a:lnSpc>
                <a:spcPct val="150000"/>
              </a:lnSpc>
              <a:spcBef>
                <a:spcPts val="575"/>
              </a:spcBef>
              <a:spcAft>
                <a:spcPts val="575"/>
              </a:spcAft>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You need to apply to the Scheme</a:t>
            </a:r>
          </a:p>
          <a:p>
            <a:pPr marL="0" indent="0" algn="just">
              <a:lnSpc>
                <a:spcPct val="150000"/>
              </a:lnSpc>
              <a:spcBef>
                <a:spcPts val="575"/>
              </a:spcBef>
              <a:spcAft>
                <a:spcPts val="575"/>
              </a:spcAft>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You don’t apply for a Settled or Pre – Settled Status so applicants regardless of the time of residency in the UK go through the same application process and questions. </a:t>
            </a:r>
          </a:p>
          <a:p>
            <a:pPr marL="0" indent="0" algn="just">
              <a:lnSpc>
                <a:spcPct val="150000"/>
              </a:lnSpc>
              <a:spcBef>
                <a:spcPts val="575"/>
              </a:spcBef>
              <a:spcAft>
                <a:spcPts val="575"/>
              </a:spcAft>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You will be ‘offered’ a certain status at the end of your application </a:t>
            </a:r>
          </a:p>
          <a:p>
            <a:pPr marL="0" indent="0" algn="just">
              <a:lnSpc>
                <a:spcPct val="150000"/>
              </a:lnSpc>
              <a:spcBef>
                <a:spcPts val="575"/>
              </a:spcBef>
              <a:spcAft>
                <a:spcPts val="575"/>
              </a:spcAft>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You may be offered a lower status – if you live in the country over 5 years and a SYSTEM offered you the PRE – Settled – DO NOT ACCEPT IT – contact us for further questions. </a:t>
            </a:r>
          </a:p>
          <a:p>
            <a:pPr marL="0" indent="0" algn="just">
              <a:lnSpc>
                <a:spcPct val="100000"/>
              </a:lnSpc>
              <a:spcBef>
                <a:spcPts val="575"/>
              </a:spcBef>
              <a:spcAft>
                <a:spcPts val="575"/>
              </a:spcAft>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The Settled Status is based only on residency - you do not need to work to qualify for the Settled Status </a:t>
            </a:r>
          </a:p>
          <a:p>
            <a:pPr algn="just">
              <a:lnSpc>
                <a:spcPct val="100000"/>
              </a:lnSpc>
              <a:spcBef>
                <a:spcPts val="575"/>
              </a:spcBef>
              <a:spcAft>
                <a:spcPts val="575"/>
              </a:spcAft>
            </a:pPr>
            <a:r>
              <a:rPr lang="en-GB" sz="1600" b="1" dirty="0">
                <a:solidFill>
                  <a:schemeClr val="accent1">
                    <a:lumMod val="75000"/>
                  </a:schemeClr>
                </a:solidFill>
                <a:latin typeface="Arial" panose="020B0604020202020204" pitchFamily="34" charset="0"/>
                <a:cs typeface="Arial" panose="020B0604020202020204" pitchFamily="34" charset="0"/>
              </a:rPr>
              <a:t>SETTLED STATUS </a:t>
            </a:r>
            <a:r>
              <a:rPr lang="en-GB" sz="1600" dirty="0">
                <a:solidFill>
                  <a:schemeClr val="accent1">
                    <a:lumMod val="75000"/>
                  </a:schemeClr>
                </a:solidFill>
                <a:latin typeface="Arial" panose="020B0604020202020204" pitchFamily="34" charset="0"/>
                <a:cs typeface="Arial" panose="020B0604020202020204" pitchFamily="34" charset="0"/>
              </a:rPr>
              <a:t>for applicants with </a:t>
            </a:r>
            <a:r>
              <a:rPr lang="en-GB" sz="1600" b="1" dirty="0">
                <a:solidFill>
                  <a:schemeClr val="accent1">
                    <a:lumMod val="75000"/>
                  </a:schemeClr>
                </a:solidFill>
                <a:latin typeface="Arial" panose="020B0604020202020204" pitchFamily="34" charset="0"/>
                <a:cs typeface="Arial" panose="020B0604020202020204" pitchFamily="34" charset="0"/>
              </a:rPr>
              <a:t>five years continuous residence in the UK</a:t>
            </a:r>
            <a:r>
              <a:rPr lang="en-GB" sz="1600" dirty="0">
                <a:solidFill>
                  <a:schemeClr val="accent1">
                    <a:lumMod val="75000"/>
                  </a:schemeClr>
                </a:solidFill>
                <a:latin typeface="Arial" panose="020B0604020202020204" pitchFamily="34" charset="0"/>
                <a:cs typeface="Arial" panose="020B0604020202020204" pitchFamily="34" charset="0"/>
              </a:rPr>
              <a:t> when they apply.</a:t>
            </a:r>
          </a:p>
          <a:p>
            <a:pPr algn="just">
              <a:lnSpc>
                <a:spcPct val="100000"/>
              </a:lnSpc>
              <a:spcBef>
                <a:spcPts val="575"/>
              </a:spcBef>
              <a:spcAft>
                <a:spcPts val="575"/>
              </a:spcAft>
            </a:pPr>
            <a:r>
              <a:rPr lang="en-GB" sz="1600" b="1" dirty="0">
                <a:solidFill>
                  <a:schemeClr val="accent1">
                    <a:lumMod val="75000"/>
                  </a:schemeClr>
                </a:solidFill>
                <a:latin typeface="Arial" panose="020B0604020202020204" pitchFamily="34" charset="0"/>
                <a:cs typeface="Arial" panose="020B0604020202020204" pitchFamily="34" charset="0"/>
              </a:rPr>
              <a:t>PRE-SETTLED STATUS </a:t>
            </a:r>
            <a:r>
              <a:rPr lang="en-GB" sz="1600" dirty="0">
                <a:solidFill>
                  <a:schemeClr val="accent1">
                    <a:lumMod val="75000"/>
                  </a:schemeClr>
                </a:solidFill>
                <a:latin typeface="Arial" panose="020B0604020202020204" pitchFamily="34" charset="0"/>
                <a:cs typeface="Arial" panose="020B0604020202020204" pitchFamily="34" charset="0"/>
              </a:rPr>
              <a:t>for those who have </a:t>
            </a:r>
            <a:r>
              <a:rPr lang="en-GB" sz="1600" b="1" dirty="0">
                <a:solidFill>
                  <a:schemeClr val="accent1">
                    <a:lumMod val="75000"/>
                  </a:schemeClr>
                </a:solidFill>
                <a:latin typeface="Arial" panose="020B0604020202020204" pitchFamily="34" charset="0"/>
                <a:cs typeface="Arial" panose="020B0604020202020204" pitchFamily="34" charset="0"/>
              </a:rPr>
              <a:t>not yet lived continuously in the UK for five years.</a:t>
            </a:r>
            <a:r>
              <a:rPr lang="en-GB" sz="1600" dirty="0">
                <a:solidFill>
                  <a:schemeClr val="accent1">
                    <a:lumMod val="75000"/>
                  </a:schemeClr>
                </a:solidFill>
                <a:latin typeface="Arial" panose="020B0604020202020204" pitchFamily="34" charset="0"/>
                <a:cs typeface="Arial" panose="020B0604020202020204" pitchFamily="34" charset="0"/>
              </a:rPr>
              <a:t> </a:t>
            </a:r>
          </a:p>
          <a:p>
            <a:pPr algn="just">
              <a:lnSpc>
                <a:spcPct val="100000"/>
              </a:lnSpc>
              <a:spcBef>
                <a:spcPts val="575"/>
              </a:spcBef>
              <a:spcAft>
                <a:spcPts val="575"/>
              </a:spcAft>
            </a:pPr>
            <a:r>
              <a:rPr lang="en-GB" sz="1600" dirty="0">
                <a:solidFill>
                  <a:schemeClr val="accent1">
                    <a:lumMod val="75000"/>
                  </a:schemeClr>
                </a:solidFill>
                <a:latin typeface="Arial" panose="020B0604020202020204" pitchFamily="34" charset="0"/>
                <a:cs typeface="Arial" panose="020B0604020202020204" pitchFamily="34" charset="0"/>
              </a:rPr>
              <a:t>You can </a:t>
            </a:r>
            <a:r>
              <a:rPr lang="en-GB" sz="1600" b="1" dirty="0">
                <a:solidFill>
                  <a:schemeClr val="accent1">
                    <a:lumMod val="75000"/>
                  </a:schemeClr>
                </a:solidFill>
                <a:latin typeface="Arial" panose="020B0604020202020204" pitchFamily="34" charset="0"/>
                <a:cs typeface="Arial" panose="020B0604020202020204" pitchFamily="34" charset="0"/>
              </a:rPr>
              <a:t>apply for Settled Status when you reach five years</a:t>
            </a:r>
            <a:r>
              <a:rPr lang="en-GB" sz="1600" dirty="0">
                <a:solidFill>
                  <a:schemeClr val="accent1">
                    <a:lumMod val="75000"/>
                  </a:schemeClr>
                </a:solidFill>
                <a:latin typeface="Arial" panose="020B0604020202020204" pitchFamily="34" charset="0"/>
                <a:cs typeface="Arial" panose="020B0604020202020204" pitchFamily="34" charset="0"/>
              </a:rPr>
              <a:t> of continuous residence or when your pre-Settled Status expires.</a:t>
            </a:r>
          </a:p>
          <a:p>
            <a:pPr algn="just">
              <a:lnSpc>
                <a:spcPct val="100000"/>
              </a:lnSpc>
              <a:spcBef>
                <a:spcPts val="575"/>
              </a:spcBef>
              <a:spcAft>
                <a:spcPts val="575"/>
              </a:spcAft>
            </a:pPr>
            <a:r>
              <a:rPr lang="en-GB" sz="1600" dirty="0">
                <a:solidFill>
                  <a:schemeClr val="accent1">
                    <a:lumMod val="75000"/>
                  </a:schemeClr>
                </a:solidFill>
                <a:latin typeface="Arial" panose="020B0604020202020204" pitchFamily="34" charset="0"/>
                <a:cs typeface="Arial" panose="020B0604020202020204" pitchFamily="34" charset="0"/>
              </a:rPr>
              <a:t>But you must have </a:t>
            </a:r>
            <a:r>
              <a:rPr lang="en-GB" sz="1600" b="1" dirty="0">
                <a:solidFill>
                  <a:schemeClr val="accent1">
                    <a:lumMod val="75000"/>
                  </a:schemeClr>
                </a:solidFill>
                <a:latin typeface="Arial" panose="020B0604020202020204" pitchFamily="34" charset="0"/>
                <a:cs typeface="Arial" panose="020B0604020202020204" pitchFamily="34" charset="0"/>
              </a:rPr>
              <a:t>lived in the UK for at least six months in each year</a:t>
            </a:r>
          </a:p>
          <a:p>
            <a:pPr>
              <a:spcBef>
                <a:spcPts val="1200"/>
              </a:spcBef>
              <a:buFont typeface="Wingdings" panose="05000000000000000000" pitchFamily="2" charset="2"/>
              <a:buChar char="v"/>
              <a:defRPr/>
            </a:pPr>
            <a:endParaRPr lang="en-GB" altLang="en-US" sz="2000" dirty="0"/>
          </a:p>
          <a:p>
            <a:pPr marL="0" indent="0">
              <a:spcBef>
                <a:spcPts val="1200"/>
              </a:spcBef>
              <a:buFont typeface="Arial" panose="020B0604020202020204" pitchFamily="34" charset="0"/>
              <a:buNone/>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dirty="0"/>
          </a:p>
          <a:p>
            <a:pPr>
              <a:defRPr/>
            </a:pPr>
            <a:endParaRPr lang="en-GB" altLang="en-US" dirty="0"/>
          </a:p>
        </p:txBody>
      </p:sp>
      <p:pic>
        <p:nvPicPr>
          <p:cNvPr id="3" name="Obraz 2">
            <a:extLst>
              <a:ext uri="{FF2B5EF4-FFF2-40B4-BE49-F238E27FC236}">
                <a16:creationId xmlns:a16="http://schemas.microsoft.com/office/drawing/2014/main" id="{BC9457D0-FFA9-094F-A2B0-842DB6274FE9}"/>
              </a:ext>
            </a:extLst>
          </p:cNvPr>
          <p:cNvPicPr>
            <a:picLocks noChangeAspect="1"/>
          </p:cNvPicPr>
          <p:nvPr/>
        </p:nvPicPr>
        <p:blipFill>
          <a:blip r:embed="rId3"/>
          <a:stretch>
            <a:fillRect/>
          </a:stretch>
        </p:blipFill>
        <p:spPr>
          <a:xfrm>
            <a:off x="4449761" y="5762625"/>
            <a:ext cx="2184400" cy="990600"/>
          </a:xfrm>
          <a:prstGeom prst="rect">
            <a:avLst/>
          </a:prstGeom>
        </p:spPr>
      </p:pic>
    </p:spTree>
    <p:extLst>
      <p:ext uri="{BB962C8B-B14F-4D97-AF65-F5344CB8AC3E}">
        <p14:creationId xmlns:p14="http://schemas.microsoft.com/office/powerpoint/2010/main" val="176178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AF8E15C6-4714-594F-AE73-FD97EB592338}"/>
              </a:ext>
            </a:extLst>
          </p:cNvPr>
          <p:cNvSpPr txBox="1">
            <a:spLocks/>
          </p:cNvSpPr>
          <p:nvPr/>
        </p:nvSpPr>
        <p:spPr>
          <a:xfrm>
            <a:off x="240725" y="314648"/>
            <a:ext cx="11710549" cy="4761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GB" sz="1600" dirty="0">
                <a:solidFill>
                  <a:schemeClr val="accent1">
                    <a:lumMod val="75000"/>
                  </a:schemeClr>
                </a:solidFill>
                <a:latin typeface="Arial" panose="020B0604020202020204" pitchFamily="34" charset="0"/>
                <a:cs typeface="Arial" panose="020B0604020202020204" pitchFamily="34" charset="0"/>
              </a:rPr>
              <a:t>Once an </a:t>
            </a:r>
            <a:r>
              <a:rPr lang="en-GB" sz="1600" b="1" dirty="0">
                <a:solidFill>
                  <a:schemeClr val="accent1">
                    <a:lumMod val="75000"/>
                  </a:schemeClr>
                </a:solidFill>
                <a:latin typeface="Arial" panose="020B0604020202020204" pitchFamily="34" charset="0"/>
                <a:cs typeface="Arial" panose="020B0604020202020204" pitchFamily="34" charset="0"/>
              </a:rPr>
              <a:t>applicant has settled status</a:t>
            </a:r>
            <a:r>
              <a:rPr lang="en-GB" sz="1600" dirty="0">
                <a:solidFill>
                  <a:schemeClr val="accent1">
                    <a:lumMod val="75000"/>
                  </a:schemeClr>
                </a:solidFill>
                <a:latin typeface="Arial" panose="020B0604020202020204" pitchFamily="34" charset="0"/>
                <a:cs typeface="Arial" panose="020B0604020202020204" pitchFamily="34" charset="0"/>
              </a:rPr>
              <a:t>, they are </a:t>
            </a:r>
            <a:r>
              <a:rPr lang="en-GB" sz="1600" b="1" dirty="0">
                <a:solidFill>
                  <a:schemeClr val="accent1">
                    <a:lumMod val="75000"/>
                  </a:schemeClr>
                </a:solidFill>
                <a:latin typeface="Arial" panose="020B0604020202020204" pitchFamily="34" charset="0"/>
                <a:cs typeface="Arial" panose="020B0604020202020204" pitchFamily="34" charset="0"/>
              </a:rPr>
              <a:t>able to stay in the UK for as long as they wish</a:t>
            </a:r>
            <a:r>
              <a:rPr lang="en-GB" sz="1600" dirty="0">
                <a:solidFill>
                  <a:schemeClr val="accent1">
                    <a:lumMod val="75000"/>
                  </a:schemeClr>
                </a:solidFill>
                <a:latin typeface="Arial" panose="020B0604020202020204" pitchFamily="34" charset="0"/>
                <a:cs typeface="Arial" panose="020B0604020202020204" pitchFamily="34" charset="0"/>
              </a:rPr>
              <a:t>. They can also </a:t>
            </a:r>
            <a:r>
              <a:rPr lang="en-GB" sz="1600" b="1" dirty="0">
                <a:solidFill>
                  <a:schemeClr val="accent1">
                    <a:lumMod val="75000"/>
                  </a:schemeClr>
                </a:solidFill>
                <a:latin typeface="Arial" panose="020B0604020202020204" pitchFamily="34" charset="0"/>
                <a:cs typeface="Arial" panose="020B0604020202020204" pitchFamily="34" charset="0"/>
              </a:rPr>
              <a:t>leave the UK for up to five years without their settled status lapsing but they must not exceed 180 days outside of the UK continuously. </a:t>
            </a:r>
            <a:r>
              <a:rPr lang="en-GB" sz="1600" dirty="0">
                <a:solidFill>
                  <a:schemeClr val="accent1">
                    <a:lumMod val="75000"/>
                  </a:schemeClr>
                </a:solidFill>
                <a:latin typeface="Arial" panose="020B0604020202020204" pitchFamily="34" charset="0"/>
                <a:cs typeface="Arial" panose="020B0604020202020204" pitchFamily="34" charset="0"/>
              </a:rPr>
              <a:t>Swiss citizens and their family members can spend up to four years outside the UK without their settled status lapsing. Those with </a:t>
            </a:r>
            <a:r>
              <a:rPr lang="en-GB" sz="1600" b="1" dirty="0">
                <a:solidFill>
                  <a:schemeClr val="accent1">
                    <a:lumMod val="75000"/>
                  </a:schemeClr>
                </a:solidFill>
                <a:latin typeface="Arial" panose="020B0604020202020204" pitchFamily="34" charset="0"/>
                <a:cs typeface="Arial" panose="020B0604020202020204" pitchFamily="34" charset="0"/>
              </a:rPr>
              <a:t>pre-settled status will be given five years’ leave to accumulate the five years’ continuous residence generally required for settled status from the date they arrived</a:t>
            </a:r>
            <a:r>
              <a:rPr lang="en-GB" sz="1600" dirty="0">
                <a:solidFill>
                  <a:schemeClr val="accent1">
                    <a:lumMod val="75000"/>
                  </a:schemeClr>
                </a:solidFill>
                <a:latin typeface="Arial" panose="020B0604020202020204" pitchFamily="34" charset="0"/>
                <a:cs typeface="Arial" panose="020B0604020202020204" pitchFamily="34" charset="0"/>
              </a:rPr>
              <a:t>. They will then be able to apply for a full settled status (ILR) </a:t>
            </a:r>
          </a:p>
          <a:p>
            <a:pPr algn="just">
              <a:lnSpc>
                <a:spcPct val="150000"/>
              </a:lnSpc>
            </a:pPr>
            <a:r>
              <a:rPr lang="en-GB" sz="1600" dirty="0">
                <a:solidFill>
                  <a:schemeClr val="accent1">
                    <a:lumMod val="75000"/>
                  </a:schemeClr>
                </a:solidFill>
                <a:latin typeface="Arial" panose="020B0604020202020204" pitchFamily="34" charset="0"/>
                <a:cs typeface="Arial" panose="020B0604020202020204" pitchFamily="34" charset="0"/>
              </a:rPr>
              <a:t>Those who </a:t>
            </a:r>
            <a:r>
              <a:rPr lang="en-GB" sz="1600" b="1" dirty="0">
                <a:solidFill>
                  <a:schemeClr val="accent1">
                    <a:lumMod val="75000"/>
                  </a:schemeClr>
                </a:solidFill>
                <a:latin typeface="Arial" panose="020B0604020202020204" pitchFamily="34" charset="0"/>
                <a:cs typeface="Arial" panose="020B0604020202020204" pitchFamily="34" charset="0"/>
              </a:rPr>
              <a:t>hold Permanent Residence will need to convert this to settled status</a:t>
            </a:r>
            <a:r>
              <a:rPr lang="en-GB" sz="1600" dirty="0">
                <a:solidFill>
                  <a:schemeClr val="accent1">
                    <a:lumMod val="75000"/>
                  </a:schemeClr>
                </a:solidFill>
                <a:latin typeface="Arial" panose="020B0604020202020204" pitchFamily="34" charset="0"/>
                <a:cs typeface="Arial" panose="020B0604020202020204" pitchFamily="34" charset="0"/>
              </a:rPr>
              <a:t>, by applying to the EU Settlement Scheme. Those who </a:t>
            </a:r>
            <a:r>
              <a:rPr lang="en-GB" sz="1600" b="1" dirty="0">
                <a:solidFill>
                  <a:schemeClr val="accent1">
                    <a:lumMod val="75000"/>
                  </a:schemeClr>
                </a:solidFill>
                <a:latin typeface="Arial" panose="020B0604020202020204" pitchFamily="34" charset="0"/>
                <a:cs typeface="Arial" panose="020B0604020202020204" pitchFamily="34" charset="0"/>
              </a:rPr>
              <a:t>hold existing indefinite leave to remain do not need to apply </a:t>
            </a:r>
            <a:r>
              <a:rPr lang="en-GB" sz="1600" dirty="0">
                <a:solidFill>
                  <a:schemeClr val="accent1">
                    <a:lumMod val="75000"/>
                  </a:schemeClr>
                </a:solidFill>
                <a:latin typeface="Arial" panose="020B0604020202020204" pitchFamily="34" charset="0"/>
                <a:cs typeface="Arial" panose="020B0604020202020204" pitchFamily="34" charset="0"/>
              </a:rPr>
              <a:t>to the EU Settlement Scheme, but may do so if they wish, to swap this for settled status – as this indefinite leave to remain granted under the scheme has additional benefits, like the period which can be spent outside the UK before it lapses. </a:t>
            </a:r>
            <a:endParaRPr lang="en-GB" altLang="en-US" sz="1600" b="1"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spcBef>
                <a:spcPts val="1200"/>
              </a:spcBef>
              <a:defRPr/>
            </a:pPr>
            <a:r>
              <a:rPr lang="en-GB" altLang="en-US" sz="1600" b="1" dirty="0">
                <a:solidFill>
                  <a:schemeClr val="accent1">
                    <a:lumMod val="75000"/>
                  </a:schemeClr>
                </a:solidFill>
                <a:latin typeface="Arial" panose="020B0604020202020204" pitchFamily="34" charset="0"/>
                <a:cs typeface="Arial" panose="020B0604020202020204" pitchFamily="34" charset="0"/>
              </a:rPr>
              <a:t>Irish citizens do not need to apply to the EU Settlement Scheme </a:t>
            </a:r>
            <a:r>
              <a:rPr lang="en-GB" altLang="en-US" sz="1600" dirty="0">
                <a:solidFill>
                  <a:schemeClr val="accent1">
                    <a:lumMod val="75000"/>
                  </a:schemeClr>
                </a:solidFill>
                <a:latin typeface="Arial" panose="020B0604020202020204" pitchFamily="34" charset="0"/>
                <a:cs typeface="Arial" panose="020B0604020202020204" pitchFamily="34" charset="0"/>
              </a:rPr>
              <a:t>to protect their status and rights. They are covered by Common Travel Area (CTA) arrangements.  </a:t>
            </a:r>
          </a:p>
          <a:p>
            <a:pPr>
              <a:spcBef>
                <a:spcPts val="1200"/>
              </a:spcBef>
              <a:buFont typeface="Wingdings" panose="05000000000000000000" pitchFamily="2" charset="2"/>
              <a:buChar char="v"/>
              <a:defRPr/>
            </a:pPr>
            <a:endParaRPr lang="en-GB" altLang="en-US" sz="2000" dirty="0"/>
          </a:p>
          <a:p>
            <a:pPr marL="0" indent="0">
              <a:spcBef>
                <a:spcPts val="1200"/>
              </a:spcBef>
              <a:buFont typeface="Arial" panose="020B0604020202020204" pitchFamily="34" charset="0"/>
              <a:buNone/>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dirty="0"/>
          </a:p>
          <a:p>
            <a:pPr>
              <a:defRPr/>
            </a:pPr>
            <a:endParaRPr lang="en-GB" altLang="en-US" dirty="0"/>
          </a:p>
        </p:txBody>
      </p:sp>
      <p:pic>
        <p:nvPicPr>
          <p:cNvPr id="3" name="Obraz 2">
            <a:extLst>
              <a:ext uri="{FF2B5EF4-FFF2-40B4-BE49-F238E27FC236}">
                <a16:creationId xmlns:a16="http://schemas.microsoft.com/office/drawing/2014/main" id="{D0843AAB-5756-BB4E-9670-25238364E0EF}"/>
              </a:ext>
            </a:extLst>
          </p:cNvPr>
          <p:cNvPicPr>
            <a:picLocks noChangeAspect="1"/>
          </p:cNvPicPr>
          <p:nvPr/>
        </p:nvPicPr>
        <p:blipFill>
          <a:blip r:embed="rId3"/>
          <a:stretch>
            <a:fillRect/>
          </a:stretch>
        </p:blipFill>
        <p:spPr>
          <a:xfrm>
            <a:off x="4478336" y="5734050"/>
            <a:ext cx="2184400" cy="990600"/>
          </a:xfrm>
          <a:prstGeom prst="rect">
            <a:avLst/>
          </a:prstGeom>
        </p:spPr>
      </p:pic>
    </p:spTree>
    <p:extLst>
      <p:ext uri="{BB962C8B-B14F-4D97-AF65-F5344CB8AC3E}">
        <p14:creationId xmlns:p14="http://schemas.microsoft.com/office/powerpoint/2010/main" val="403448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3F91037-0456-E64B-96D4-9DFE1DF526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588" y="335067"/>
            <a:ext cx="7918704" cy="4486656"/>
          </a:xfrm>
          <a:prstGeom prst="rect">
            <a:avLst/>
          </a:prstGeom>
        </p:spPr>
      </p:pic>
      <p:pic>
        <p:nvPicPr>
          <p:cNvPr id="3" name="Obraz 2">
            <a:extLst>
              <a:ext uri="{FF2B5EF4-FFF2-40B4-BE49-F238E27FC236}">
                <a16:creationId xmlns:a16="http://schemas.microsoft.com/office/drawing/2014/main" id="{A523E2B0-980A-BF45-B5EB-41BF5F7BD306}"/>
              </a:ext>
            </a:extLst>
          </p:cNvPr>
          <p:cNvPicPr>
            <a:picLocks noChangeAspect="1"/>
          </p:cNvPicPr>
          <p:nvPr/>
        </p:nvPicPr>
        <p:blipFill>
          <a:blip r:embed="rId4"/>
          <a:stretch>
            <a:fillRect/>
          </a:stretch>
        </p:blipFill>
        <p:spPr>
          <a:xfrm>
            <a:off x="4221162" y="5705475"/>
            <a:ext cx="2184400" cy="990600"/>
          </a:xfrm>
          <a:prstGeom prst="rect">
            <a:avLst/>
          </a:prstGeom>
        </p:spPr>
      </p:pic>
    </p:spTree>
    <p:extLst>
      <p:ext uri="{BB962C8B-B14F-4D97-AF65-F5344CB8AC3E}">
        <p14:creationId xmlns:p14="http://schemas.microsoft.com/office/powerpoint/2010/main" val="340858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E1120568-E1E9-6E43-9187-E5F76424B0CF}"/>
              </a:ext>
            </a:extLst>
          </p:cNvPr>
          <p:cNvSpPr txBox="1">
            <a:spLocks/>
          </p:cNvSpPr>
          <p:nvPr/>
        </p:nvSpPr>
        <p:spPr>
          <a:xfrm>
            <a:off x="239713" y="295830"/>
            <a:ext cx="11712574" cy="4761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There are </a:t>
            </a:r>
            <a:r>
              <a:rPr lang="en-GB" altLang="en-US" sz="1600" b="1" dirty="0">
                <a:solidFill>
                  <a:schemeClr val="accent1">
                    <a:lumMod val="75000"/>
                  </a:schemeClr>
                </a:solidFill>
                <a:latin typeface="Arial" panose="020B0604020202020204" pitchFamily="34" charset="0"/>
                <a:cs typeface="Arial" panose="020B0604020202020204" pitchFamily="34" charset="0"/>
              </a:rPr>
              <a:t>three ways</a:t>
            </a:r>
            <a:r>
              <a:rPr lang="en-GB" altLang="en-US" sz="1600" dirty="0">
                <a:solidFill>
                  <a:schemeClr val="accent1">
                    <a:lumMod val="75000"/>
                  </a:schemeClr>
                </a:solidFill>
                <a:latin typeface="Arial" panose="020B0604020202020204" pitchFamily="34" charset="0"/>
                <a:cs typeface="Arial" panose="020B0604020202020204" pitchFamily="34" charset="0"/>
              </a:rPr>
              <a:t> for applicants to verify their identity;</a:t>
            </a:r>
          </a:p>
          <a:p>
            <a:pPr algn="just">
              <a:lnSpc>
                <a:spcPct val="150000"/>
              </a:lnSpc>
              <a:spcBef>
                <a:spcPts val="1200"/>
              </a:spcBef>
              <a:defRPr/>
            </a:pPr>
            <a:r>
              <a:rPr lang="en-GB" altLang="en-US" sz="1600" b="1" dirty="0">
                <a:solidFill>
                  <a:schemeClr val="accent1">
                    <a:lumMod val="75000"/>
                  </a:schemeClr>
                </a:solidFill>
                <a:latin typeface="Arial" panose="020B0604020202020204" pitchFamily="34" charset="0"/>
                <a:cs typeface="Arial" panose="020B0604020202020204" pitchFamily="34" charset="0"/>
              </a:rPr>
              <a:t>Using the ‘EU Exit ID Document Check app’: This option is currently available on android devices and iPhone 7 up </a:t>
            </a:r>
            <a:r>
              <a:rPr lang="en-GB" altLang="en-US" sz="1600" dirty="0">
                <a:solidFill>
                  <a:schemeClr val="accent1">
                    <a:lumMod val="75000"/>
                  </a:schemeClr>
                </a:solidFill>
                <a:latin typeface="Arial" panose="020B0604020202020204" pitchFamily="34" charset="0"/>
                <a:cs typeface="Arial" panose="020B0604020202020204" pitchFamily="34" charset="0"/>
              </a:rPr>
              <a:t>and</a:t>
            </a:r>
            <a:r>
              <a:rPr lang="en-GB" altLang="en-US" sz="1600" b="1" dirty="0">
                <a:solidFill>
                  <a:schemeClr val="accent1">
                    <a:lumMod val="75000"/>
                  </a:schemeClr>
                </a:solidFill>
                <a:latin typeface="Arial" panose="020B0604020202020204" pitchFamily="34" charset="0"/>
                <a:cs typeface="Arial" panose="020B0604020202020204" pitchFamily="34" charset="0"/>
              </a:rPr>
              <a:t> </a:t>
            </a:r>
            <a:r>
              <a:rPr lang="en-GB" altLang="en-US" sz="1600" dirty="0">
                <a:solidFill>
                  <a:schemeClr val="accent1">
                    <a:lumMod val="75000"/>
                  </a:schemeClr>
                </a:solidFill>
                <a:latin typeface="Arial" panose="020B0604020202020204" pitchFamily="34" charset="0"/>
                <a:cs typeface="Arial" panose="020B0604020202020204" pitchFamily="34" charset="0"/>
              </a:rPr>
              <a:t>available to resident EU citizens (and their EU citizen family members) with a valid biometric passport, and to their non-EU citizen family members holding a valid biometric residence card, so that they can prove their identity remotely. There are also local hubs with android devices where applicants can go to have their identity checked remotely. (The closest one to Bradford is in Halifax; it might not be a free service)</a:t>
            </a:r>
          </a:p>
          <a:p>
            <a:pPr algn="just">
              <a:lnSpc>
                <a:spcPct val="150000"/>
              </a:lnSpc>
              <a:spcBef>
                <a:spcPts val="1200"/>
              </a:spcBef>
              <a:defRPr/>
            </a:pPr>
            <a:r>
              <a:rPr lang="en-GB" altLang="en-US" sz="1600" b="1" dirty="0">
                <a:solidFill>
                  <a:schemeClr val="accent1">
                    <a:lumMod val="75000"/>
                  </a:schemeClr>
                </a:solidFill>
                <a:latin typeface="Arial" panose="020B0604020202020204" pitchFamily="34" charset="0"/>
                <a:cs typeface="Arial" panose="020B0604020202020204" pitchFamily="34" charset="0"/>
              </a:rPr>
              <a:t>Send an identity document in the post:</a:t>
            </a:r>
            <a:r>
              <a:rPr lang="en-GB" altLang="en-US" sz="1600" dirty="0">
                <a:solidFill>
                  <a:schemeClr val="accent1">
                    <a:lumMod val="75000"/>
                  </a:schemeClr>
                </a:solidFill>
                <a:latin typeface="Arial" panose="020B0604020202020204" pitchFamily="34" charset="0"/>
                <a:cs typeface="Arial" panose="020B0604020202020204" pitchFamily="34" charset="0"/>
              </a:rPr>
              <a:t> This will allow caseworkers to check applicants identity as part of the application process. </a:t>
            </a:r>
          </a:p>
          <a:p>
            <a:pPr algn="just">
              <a:lnSpc>
                <a:spcPct val="150000"/>
              </a:lnSpc>
              <a:spcBef>
                <a:spcPts val="1200"/>
              </a:spcBef>
              <a:defRPr/>
            </a:pPr>
            <a:r>
              <a:rPr lang="en-GB" altLang="en-US" sz="1600" b="1" dirty="0">
                <a:solidFill>
                  <a:schemeClr val="accent1">
                    <a:lumMod val="75000"/>
                  </a:schemeClr>
                </a:solidFill>
                <a:latin typeface="Arial" panose="020B0604020202020204" pitchFamily="34" charset="0"/>
                <a:cs typeface="Arial" panose="020B0604020202020204" pitchFamily="34" charset="0"/>
              </a:rPr>
              <a:t>Face to face: </a:t>
            </a:r>
            <a:r>
              <a:rPr lang="en-GB" altLang="en-US" sz="1600" dirty="0">
                <a:solidFill>
                  <a:schemeClr val="accent1">
                    <a:lumMod val="75000"/>
                  </a:schemeClr>
                </a:solidFill>
                <a:latin typeface="Arial" panose="020B0604020202020204" pitchFamily="34" charset="0"/>
                <a:cs typeface="Arial" panose="020B0604020202020204" pitchFamily="34" charset="0"/>
              </a:rPr>
              <a:t>Applicants can have their identity verified face to face, in one of the</a:t>
            </a:r>
            <a:r>
              <a:rPr lang="en-GB" altLang="en-US" sz="1600" b="1" dirty="0">
                <a:solidFill>
                  <a:schemeClr val="accent1">
                    <a:lumMod val="75000"/>
                  </a:schemeClr>
                </a:solidFill>
                <a:latin typeface="Arial" panose="020B0604020202020204" pitchFamily="34" charset="0"/>
                <a:cs typeface="Arial" panose="020B0604020202020204" pitchFamily="34" charset="0"/>
              </a:rPr>
              <a:t> </a:t>
            </a:r>
            <a:r>
              <a:rPr lang="en-GB" altLang="en-US" sz="1600" dirty="0">
                <a:solidFill>
                  <a:schemeClr val="accent1">
                    <a:lumMod val="75000"/>
                  </a:schemeClr>
                </a:solidFill>
                <a:latin typeface="Arial" panose="020B0604020202020204" pitchFamily="34" charset="0"/>
                <a:cs typeface="Arial" panose="020B0604020202020204" pitchFamily="34" charset="0"/>
              </a:rPr>
              <a:t>passport offices across the UK.  (it’s usually chargeable service) </a:t>
            </a:r>
          </a:p>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You can apply to EU Settlement Scheme and complete the application on ANY device with an Internet Access.</a:t>
            </a:r>
          </a:p>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Proving you identity and  completing the application for Settled Status (Settled and Pre-settled – both called a Settled Status) is separate task. </a:t>
            </a:r>
          </a:p>
          <a:p>
            <a:pPr lvl="1">
              <a:spcBef>
                <a:spcPts val="1200"/>
              </a:spcBef>
              <a:buFont typeface="Wingdings" panose="05000000000000000000" pitchFamily="2" charset="2"/>
              <a:buChar char="v"/>
              <a:defRPr/>
            </a:pPr>
            <a:endParaRPr lang="en-GB" altLang="en-US" sz="1900" dirty="0"/>
          </a:p>
          <a:p>
            <a:pPr lvl="1">
              <a:spcBef>
                <a:spcPts val="1200"/>
              </a:spcBef>
              <a:buFont typeface="Wingdings" panose="05000000000000000000" pitchFamily="2" charset="2"/>
              <a:buChar char="v"/>
              <a:defRPr/>
            </a:pPr>
            <a:endParaRPr lang="en-GB" altLang="en-US" sz="2000" dirty="0"/>
          </a:p>
          <a:p>
            <a:pPr lvl="1">
              <a:spcBef>
                <a:spcPts val="1200"/>
              </a:spcBef>
              <a:buFont typeface="Wingdings" panose="05000000000000000000" pitchFamily="2" charset="2"/>
              <a:buChar char="v"/>
              <a:defRPr/>
            </a:pPr>
            <a:endParaRPr lang="en-GB" altLang="en-US" sz="2000" dirty="0"/>
          </a:p>
          <a:p>
            <a:pPr>
              <a:spcBef>
                <a:spcPts val="1200"/>
              </a:spcBef>
              <a:buFont typeface="Wingdings" panose="05000000000000000000" pitchFamily="2" charset="2"/>
              <a:buChar char="v"/>
              <a:defRPr/>
            </a:pPr>
            <a:endParaRPr lang="en-GB" altLang="en-US" sz="1900" dirty="0"/>
          </a:p>
          <a:p>
            <a:pPr>
              <a:spcBef>
                <a:spcPts val="1200"/>
              </a:spcBef>
              <a:buFont typeface="Wingdings" panose="05000000000000000000" pitchFamily="2" charset="2"/>
              <a:buChar char="v"/>
              <a:defRPr/>
            </a:pPr>
            <a:r>
              <a:rPr lang="en-GB" altLang="en-US" sz="1900" dirty="0"/>
              <a:t>On 21</a:t>
            </a: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dirty="0"/>
          </a:p>
          <a:p>
            <a:pPr>
              <a:defRPr/>
            </a:pPr>
            <a:endParaRPr lang="en-GB" altLang="en-US" dirty="0"/>
          </a:p>
        </p:txBody>
      </p:sp>
      <p:pic>
        <p:nvPicPr>
          <p:cNvPr id="3" name="Obraz 2">
            <a:extLst>
              <a:ext uri="{FF2B5EF4-FFF2-40B4-BE49-F238E27FC236}">
                <a16:creationId xmlns:a16="http://schemas.microsoft.com/office/drawing/2014/main" id="{5124FADE-60C4-2F45-8CEA-BF0578C21230}"/>
              </a:ext>
            </a:extLst>
          </p:cNvPr>
          <p:cNvPicPr>
            <a:picLocks noChangeAspect="1"/>
          </p:cNvPicPr>
          <p:nvPr/>
        </p:nvPicPr>
        <p:blipFill>
          <a:blip r:embed="rId3"/>
          <a:stretch>
            <a:fillRect/>
          </a:stretch>
        </p:blipFill>
        <p:spPr>
          <a:xfrm>
            <a:off x="3911600" y="5867400"/>
            <a:ext cx="2184400" cy="990600"/>
          </a:xfrm>
          <a:prstGeom prst="rect">
            <a:avLst/>
          </a:prstGeom>
        </p:spPr>
      </p:pic>
    </p:spTree>
    <p:extLst>
      <p:ext uri="{BB962C8B-B14F-4D97-AF65-F5344CB8AC3E}">
        <p14:creationId xmlns:p14="http://schemas.microsoft.com/office/powerpoint/2010/main" val="272141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7A8BB1D1-55E9-0642-9524-F7C20DA28488}"/>
              </a:ext>
            </a:extLst>
          </p:cNvPr>
          <p:cNvSpPr txBox="1">
            <a:spLocks/>
          </p:cNvSpPr>
          <p:nvPr/>
        </p:nvSpPr>
        <p:spPr>
          <a:xfrm>
            <a:off x="133388" y="200137"/>
            <a:ext cx="11712574" cy="4761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The application form will ask if </a:t>
            </a:r>
            <a:r>
              <a:rPr lang="en-GB" altLang="en-US" sz="1600" b="1" dirty="0">
                <a:solidFill>
                  <a:schemeClr val="accent1">
                    <a:lumMod val="75000"/>
                  </a:schemeClr>
                </a:solidFill>
                <a:latin typeface="Arial" panose="020B0604020202020204" pitchFamily="34" charset="0"/>
                <a:cs typeface="Arial" panose="020B0604020202020204" pitchFamily="34" charset="0"/>
              </a:rPr>
              <a:t>an applicant has any criminal convictions</a:t>
            </a:r>
            <a:r>
              <a:rPr lang="en-GB" altLang="en-US" sz="1600" dirty="0">
                <a:solidFill>
                  <a:schemeClr val="accent1">
                    <a:lumMod val="75000"/>
                  </a:schemeClr>
                </a:solidFill>
                <a:latin typeface="Arial" panose="020B0604020202020204" pitchFamily="34" charset="0"/>
                <a:cs typeface="Arial" panose="020B0604020202020204" pitchFamily="34" charset="0"/>
              </a:rPr>
              <a:t>, both in the UK and overseas. Applicants will be checked against the UK’s crime databases. </a:t>
            </a:r>
          </a:p>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If the applicant has any convictions including spent convictions it must be declared. Only Immigration Adviser LEVEL 2 and above can deal with the caseload. At the moment only CHAS @St Vincent and Garlington Advice Centre offers a free support on level 2 as those 2 organisations have been funded by BMDC and Home Office . </a:t>
            </a:r>
          </a:p>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You can appoint your own private immigration adviser / solicitor but you would have to pay their standard fee</a:t>
            </a:r>
          </a:p>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This is to determine an applicant is not </a:t>
            </a:r>
            <a:r>
              <a:rPr lang="en-GB" altLang="en-US" sz="1600" b="1" dirty="0">
                <a:solidFill>
                  <a:schemeClr val="accent1">
                    <a:lumMod val="75000"/>
                  </a:schemeClr>
                </a:solidFill>
                <a:latin typeface="Arial" panose="020B0604020202020204" pitchFamily="34" charset="0"/>
                <a:cs typeface="Arial" panose="020B0604020202020204" pitchFamily="34" charset="0"/>
              </a:rPr>
              <a:t>a serious or persistent criminal</a:t>
            </a:r>
            <a:r>
              <a:rPr lang="en-GB" altLang="en-US" sz="1600" dirty="0">
                <a:solidFill>
                  <a:schemeClr val="accent1">
                    <a:lumMod val="75000"/>
                  </a:schemeClr>
                </a:solidFill>
                <a:latin typeface="Arial" panose="020B0604020202020204" pitchFamily="34" charset="0"/>
                <a:cs typeface="Arial" panose="020B0604020202020204" pitchFamily="34" charset="0"/>
              </a:rPr>
              <a:t>, and that the applicant </a:t>
            </a:r>
            <a:r>
              <a:rPr lang="en-GB" altLang="en-US" sz="1600" b="1" dirty="0">
                <a:solidFill>
                  <a:schemeClr val="accent1">
                    <a:lumMod val="75000"/>
                  </a:schemeClr>
                </a:solidFill>
                <a:latin typeface="Arial" panose="020B0604020202020204" pitchFamily="34" charset="0"/>
                <a:cs typeface="Arial" panose="020B0604020202020204" pitchFamily="34" charset="0"/>
              </a:rPr>
              <a:t>doesn’t pose a security threat</a:t>
            </a:r>
            <a:r>
              <a:rPr lang="en-GB" altLang="en-US" sz="1600" dirty="0">
                <a:solidFill>
                  <a:schemeClr val="accent1">
                    <a:lumMod val="75000"/>
                  </a:schemeClr>
                </a:solidFill>
                <a:latin typeface="Arial" panose="020B0604020202020204" pitchFamily="34" charset="0"/>
                <a:cs typeface="Arial" panose="020B0604020202020204" pitchFamily="34" charset="0"/>
              </a:rPr>
              <a:t>. If an applicant has been </a:t>
            </a:r>
            <a:r>
              <a:rPr lang="en-GB" altLang="en-US" sz="1600" b="1" dirty="0">
                <a:solidFill>
                  <a:schemeClr val="accent1">
                    <a:lumMod val="75000"/>
                  </a:schemeClr>
                </a:solidFill>
                <a:latin typeface="Arial" panose="020B0604020202020204" pitchFamily="34" charset="0"/>
                <a:cs typeface="Arial" panose="020B0604020202020204" pitchFamily="34" charset="0"/>
              </a:rPr>
              <a:t>convicted of a minor crime, they will still be eligible for either pre-settled status or settled status</a:t>
            </a:r>
            <a:r>
              <a:rPr lang="en-GB" altLang="en-US" sz="1600" dirty="0">
                <a:solidFill>
                  <a:schemeClr val="accent1">
                    <a:lumMod val="75000"/>
                  </a:schemeClr>
                </a:solidFill>
                <a:latin typeface="Arial" panose="020B0604020202020204" pitchFamily="34" charset="0"/>
                <a:cs typeface="Arial" panose="020B0604020202020204" pitchFamily="34" charset="0"/>
              </a:rPr>
              <a:t>. </a:t>
            </a:r>
          </a:p>
          <a:p>
            <a:pPr algn="just">
              <a:lnSpc>
                <a:spcPct val="150000"/>
              </a:lnSpc>
              <a:spcBef>
                <a:spcPts val="1200"/>
              </a:spcBef>
              <a:defRPr/>
            </a:pPr>
            <a:r>
              <a:rPr lang="en-GB" altLang="en-US" sz="1600" dirty="0">
                <a:solidFill>
                  <a:schemeClr val="accent1">
                    <a:lumMod val="75000"/>
                  </a:schemeClr>
                </a:solidFill>
                <a:latin typeface="Arial" panose="020B0604020202020204" pitchFamily="34" charset="0"/>
                <a:cs typeface="Arial" panose="020B0604020202020204" pitchFamily="34" charset="0"/>
              </a:rPr>
              <a:t>An applicant may still get pre-settled status or settled status </a:t>
            </a:r>
            <a:r>
              <a:rPr lang="en-GB" altLang="en-US" sz="1600" b="1" dirty="0">
                <a:solidFill>
                  <a:schemeClr val="accent1">
                    <a:lumMod val="75000"/>
                  </a:schemeClr>
                </a:solidFill>
                <a:latin typeface="Arial" panose="020B0604020202020204" pitchFamily="34" charset="0"/>
                <a:cs typeface="Arial" panose="020B0604020202020204" pitchFamily="34" charset="0"/>
              </a:rPr>
              <a:t>even if they have other convictions</a:t>
            </a:r>
            <a:r>
              <a:rPr lang="en-GB" altLang="en-US" sz="1600" dirty="0">
                <a:solidFill>
                  <a:schemeClr val="accent1">
                    <a:lumMod val="75000"/>
                  </a:schemeClr>
                </a:solidFill>
                <a:latin typeface="Arial" panose="020B0604020202020204" pitchFamily="34" charset="0"/>
                <a:cs typeface="Arial" panose="020B0604020202020204" pitchFamily="34" charset="0"/>
              </a:rPr>
              <a:t>. All of these applications will be </a:t>
            </a:r>
            <a:r>
              <a:rPr lang="en-GB" altLang="en-US" sz="1600" b="1" dirty="0">
                <a:solidFill>
                  <a:schemeClr val="accent1">
                    <a:lumMod val="75000"/>
                  </a:schemeClr>
                </a:solidFill>
                <a:latin typeface="Arial" panose="020B0604020202020204" pitchFamily="34" charset="0"/>
                <a:cs typeface="Arial" panose="020B0604020202020204" pitchFamily="34" charset="0"/>
              </a:rPr>
              <a:t>assessed on a case-by-case basis</a:t>
            </a:r>
            <a:r>
              <a:rPr lang="en-GB" altLang="en-US" sz="1600" dirty="0">
                <a:solidFill>
                  <a:schemeClr val="accent1">
                    <a:lumMod val="75000"/>
                  </a:schemeClr>
                </a:solidFill>
                <a:latin typeface="Arial" panose="020B0604020202020204" pitchFamily="34" charset="0"/>
                <a:cs typeface="Arial" panose="020B0604020202020204" pitchFamily="34" charset="0"/>
              </a:rPr>
              <a:t>. </a:t>
            </a:r>
            <a:endParaRPr lang="en-GB" sz="16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spcBef>
                <a:spcPts val="1200"/>
              </a:spcBef>
              <a:defRPr/>
            </a:pPr>
            <a:r>
              <a:rPr lang="en-GB" sz="1600" dirty="0">
                <a:solidFill>
                  <a:schemeClr val="accent1">
                    <a:lumMod val="75000"/>
                  </a:schemeClr>
                </a:solidFill>
                <a:latin typeface="Arial" panose="020B0604020202020204" pitchFamily="34" charset="0"/>
                <a:cs typeface="Arial" panose="020B0604020202020204" pitchFamily="34" charset="0"/>
              </a:rPr>
              <a:t>If an </a:t>
            </a:r>
            <a:r>
              <a:rPr lang="en-GB" sz="1600" b="1" dirty="0">
                <a:solidFill>
                  <a:schemeClr val="accent1">
                    <a:lumMod val="75000"/>
                  </a:schemeClr>
                </a:solidFill>
                <a:latin typeface="Arial" panose="020B0604020202020204" pitchFamily="34" charset="0"/>
                <a:cs typeface="Arial" panose="020B0604020202020204" pitchFamily="34" charset="0"/>
              </a:rPr>
              <a:t>applicant has been to prison</a:t>
            </a:r>
            <a:r>
              <a:rPr lang="en-GB" sz="1600" dirty="0">
                <a:solidFill>
                  <a:schemeClr val="accent1">
                    <a:lumMod val="75000"/>
                  </a:schemeClr>
                </a:solidFill>
                <a:latin typeface="Arial" panose="020B0604020202020204" pitchFamily="34" charset="0"/>
                <a:cs typeface="Arial" panose="020B0604020202020204" pitchFamily="34" charset="0"/>
              </a:rPr>
              <a:t>, that time does not count as residence in the UK </a:t>
            </a:r>
            <a:r>
              <a:rPr lang="en-GB" sz="1600" b="1" dirty="0">
                <a:solidFill>
                  <a:schemeClr val="accent1">
                    <a:lumMod val="75000"/>
                  </a:schemeClr>
                </a:solidFill>
                <a:latin typeface="Arial" panose="020B0604020202020204" pitchFamily="34" charset="0"/>
                <a:cs typeface="Arial" panose="020B0604020202020204" pitchFamily="34" charset="0"/>
              </a:rPr>
              <a:t>but they are still able to apply to the EU Settlement Scheme where they are released before the ‘specified date’</a:t>
            </a:r>
            <a:r>
              <a:rPr lang="en-GB" sz="1600" dirty="0">
                <a:solidFill>
                  <a:schemeClr val="accent1">
                    <a:lumMod val="75000"/>
                  </a:schemeClr>
                </a:solidFill>
                <a:latin typeface="Arial" panose="020B0604020202020204" pitchFamily="34" charset="0"/>
                <a:cs typeface="Arial" panose="020B0604020202020204" pitchFamily="34" charset="0"/>
              </a:rPr>
              <a:t>. </a:t>
            </a:r>
            <a:r>
              <a:rPr lang="en-GB" sz="1600" dirty="0">
                <a:solidFill>
                  <a:srgbClr val="7030A0"/>
                </a:solidFill>
                <a:latin typeface="Arial" panose="020B0604020202020204" pitchFamily="34" charset="0"/>
                <a:cs typeface="Arial" panose="020B0604020202020204" pitchFamily="34" charset="0"/>
              </a:rPr>
              <a:t>  </a:t>
            </a:r>
          </a:p>
          <a:p>
            <a:pPr>
              <a:spcBef>
                <a:spcPts val="1200"/>
              </a:spcBef>
              <a:buFont typeface="Wingdings" panose="05000000000000000000" pitchFamily="2" charset="2"/>
              <a:buChar char="v"/>
              <a:defRPr/>
            </a:pPr>
            <a:endParaRPr lang="en-GB" altLang="en-US" sz="2000" dirty="0"/>
          </a:p>
          <a:p>
            <a:pPr marL="0" indent="0">
              <a:spcBef>
                <a:spcPts val="1200"/>
              </a:spcBef>
              <a:buFont typeface="Arial" panose="020B0604020202020204" pitchFamily="34" charset="0"/>
              <a:buNone/>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dirty="0"/>
          </a:p>
          <a:p>
            <a:pPr>
              <a:defRPr/>
            </a:pPr>
            <a:endParaRPr lang="en-GB" altLang="en-US" dirty="0"/>
          </a:p>
        </p:txBody>
      </p:sp>
      <p:pic>
        <p:nvPicPr>
          <p:cNvPr id="3" name="Obraz 2">
            <a:extLst>
              <a:ext uri="{FF2B5EF4-FFF2-40B4-BE49-F238E27FC236}">
                <a16:creationId xmlns:a16="http://schemas.microsoft.com/office/drawing/2014/main" id="{D8D739FB-AFA4-AA4E-8608-4E8C6F725256}"/>
              </a:ext>
            </a:extLst>
          </p:cNvPr>
          <p:cNvPicPr>
            <a:picLocks noChangeAspect="1"/>
          </p:cNvPicPr>
          <p:nvPr/>
        </p:nvPicPr>
        <p:blipFill>
          <a:blip r:embed="rId3"/>
          <a:stretch>
            <a:fillRect/>
          </a:stretch>
        </p:blipFill>
        <p:spPr>
          <a:xfrm>
            <a:off x="4278311" y="5867400"/>
            <a:ext cx="2184400" cy="990600"/>
          </a:xfrm>
          <a:prstGeom prst="rect">
            <a:avLst/>
          </a:prstGeom>
        </p:spPr>
      </p:pic>
    </p:spTree>
    <p:extLst>
      <p:ext uri="{BB962C8B-B14F-4D97-AF65-F5344CB8AC3E}">
        <p14:creationId xmlns:p14="http://schemas.microsoft.com/office/powerpoint/2010/main" val="23020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A1ED8A0-1030-F643-AA73-A1C97E698A86}"/>
              </a:ext>
            </a:extLst>
          </p:cNvPr>
          <p:cNvSpPr txBox="1"/>
          <p:nvPr/>
        </p:nvSpPr>
        <p:spPr>
          <a:xfrm>
            <a:off x="285751" y="885825"/>
            <a:ext cx="10929937" cy="5632311"/>
          </a:xfrm>
          <a:prstGeom prst="rect">
            <a:avLst/>
          </a:prstGeom>
          <a:noFill/>
        </p:spPr>
        <p:txBody>
          <a:bodyPr wrap="square" rtlCol="0">
            <a:spAutoFit/>
          </a:bodyPr>
          <a:lstStyle/>
          <a:p>
            <a:pPr algn="ctr">
              <a:lnSpc>
                <a:spcPct val="150000"/>
              </a:lnSpc>
            </a:pPr>
            <a:r>
              <a:rPr lang="en-GB" sz="3600" b="1" dirty="0">
                <a:solidFill>
                  <a:schemeClr val="accent1">
                    <a:lumMod val="75000"/>
                  </a:schemeClr>
                </a:solidFill>
              </a:rPr>
              <a:t>Presentation of information </a:t>
            </a:r>
          </a:p>
          <a:p>
            <a:pPr algn="ctr">
              <a:lnSpc>
                <a:spcPct val="150000"/>
              </a:lnSpc>
            </a:pPr>
            <a:r>
              <a:rPr lang="en-GB" sz="3600" b="1" dirty="0">
                <a:solidFill>
                  <a:schemeClr val="accent1">
                    <a:lumMod val="75000"/>
                  </a:schemeClr>
                </a:solidFill>
              </a:rPr>
              <a:t>for Social Care professionals </a:t>
            </a:r>
          </a:p>
          <a:p>
            <a:pPr algn="ctr">
              <a:lnSpc>
                <a:spcPct val="150000"/>
              </a:lnSpc>
            </a:pPr>
            <a:r>
              <a:rPr lang="en-GB" sz="3600" b="1" dirty="0">
                <a:solidFill>
                  <a:schemeClr val="accent1">
                    <a:lumMod val="75000"/>
                  </a:schemeClr>
                </a:solidFill>
              </a:rPr>
              <a:t> working with families using </a:t>
            </a:r>
          </a:p>
          <a:p>
            <a:pPr algn="ctr">
              <a:lnSpc>
                <a:spcPct val="150000"/>
              </a:lnSpc>
            </a:pPr>
            <a:r>
              <a:rPr lang="en-GB" sz="3600" b="1" dirty="0">
                <a:solidFill>
                  <a:schemeClr val="accent1">
                    <a:lumMod val="75000"/>
                  </a:schemeClr>
                </a:solidFill>
              </a:rPr>
              <a:t>FAMILY STAR method in POST – BREXIT ERA </a:t>
            </a:r>
          </a:p>
          <a:p>
            <a:pPr algn="ctr">
              <a:lnSpc>
                <a:spcPct val="150000"/>
              </a:lnSpc>
            </a:pPr>
            <a:endParaRPr lang="en-GB" sz="3600" b="1" dirty="0">
              <a:solidFill>
                <a:schemeClr val="accent1">
                  <a:lumMod val="75000"/>
                </a:schemeClr>
              </a:solidFill>
            </a:endParaRPr>
          </a:p>
          <a:p>
            <a:pPr algn="ctr">
              <a:lnSpc>
                <a:spcPct val="150000"/>
              </a:lnSpc>
            </a:pPr>
            <a:r>
              <a:rPr lang="en-GB" sz="3600" b="1" dirty="0">
                <a:solidFill>
                  <a:schemeClr val="accent1">
                    <a:lumMod val="75000"/>
                  </a:schemeClr>
                </a:solidFill>
              </a:rPr>
              <a:t>25th of August 2020, </a:t>
            </a:r>
            <a:r>
              <a:rPr lang="en-GB" sz="3600" b="1" dirty="0" err="1">
                <a:solidFill>
                  <a:schemeClr val="accent1">
                    <a:lumMod val="75000"/>
                  </a:schemeClr>
                </a:solidFill>
              </a:rPr>
              <a:t>Kells</a:t>
            </a:r>
            <a:r>
              <a:rPr lang="en-GB" sz="3600" b="1" dirty="0">
                <a:solidFill>
                  <a:schemeClr val="accent1">
                    <a:lumMod val="75000"/>
                  </a:schemeClr>
                </a:solidFill>
              </a:rPr>
              <a:t> Ireland  </a:t>
            </a:r>
          </a:p>
          <a:p>
            <a:endParaRPr lang="en-GB" dirty="0"/>
          </a:p>
          <a:p>
            <a:endParaRPr lang="pl-GB" dirty="0"/>
          </a:p>
        </p:txBody>
      </p:sp>
      <p:pic>
        <p:nvPicPr>
          <p:cNvPr id="7" name="Obraz 6">
            <a:extLst>
              <a:ext uri="{FF2B5EF4-FFF2-40B4-BE49-F238E27FC236}">
                <a16:creationId xmlns:a16="http://schemas.microsoft.com/office/drawing/2014/main" id="{F250843E-7A2C-EB41-B1BB-8F0E0DF6F871}"/>
              </a:ext>
            </a:extLst>
          </p:cNvPr>
          <p:cNvPicPr>
            <a:picLocks noChangeAspect="1"/>
          </p:cNvPicPr>
          <p:nvPr/>
        </p:nvPicPr>
        <p:blipFill>
          <a:blip r:embed="rId3"/>
          <a:stretch>
            <a:fillRect/>
          </a:stretch>
        </p:blipFill>
        <p:spPr>
          <a:xfrm>
            <a:off x="4478337" y="5867400"/>
            <a:ext cx="2184400" cy="990600"/>
          </a:xfrm>
          <a:prstGeom prst="rect">
            <a:avLst/>
          </a:prstGeom>
        </p:spPr>
      </p:pic>
    </p:spTree>
    <p:extLst>
      <p:ext uri="{BB962C8B-B14F-4D97-AF65-F5344CB8AC3E}">
        <p14:creationId xmlns:p14="http://schemas.microsoft.com/office/powerpoint/2010/main" val="1140580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CD55C7AE-4A11-5A44-A56F-8C082894FA10}"/>
              </a:ext>
            </a:extLst>
          </p:cNvPr>
          <p:cNvSpPr txBox="1">
            <a:spLocks/>
          </p:cNvSpPr>
          <p:nvPr/>
        </p:nvSpPr>
        <p:spPr>
          <a:xfrm>
            <a:off x="292264" y="1048183"/>
            <a:ext cx="11657997" cy="4761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endParaRPr lang="pl-PL" sz="2000" dirty="0">
              <a:solidFill>
                <a:schemeClr val="accent1">
                  <a:lumMod val="75000"/>
                </a:schemeClr>
              </a:solidFill>
            </a:endParaRPr>
          </a:p>
          <a:p>
            <a:pPr marL="0" indent="0" algn="ctr">
              <a:lnSpc>
                <a:spcPct val="150000"/>
              </a:lnSpc>
              <a:buFont typeface="Arial" panose="020B0604020202020204" pitchFamily="34" charset="0"/>
              <a:buNone/>
            </a:pPr>
            <a:r>
              <a:rPr lang="pl-PL" sz="3600" b="1" dirty="0">
                <a:solidFill>
                  <a:schemeClr val="accent1">
                    <a:lumMod val="75000"/>
                  </a:schemeClr>
                </a:solidFill>
                <a:latin typeface="Arial" panose="020B0604020202020204" pitchFamily="34" charset="0"/>
                <a:cs typeface="Arial" panose="020B0604020202020204" pitchFamily="34" charset="0"/>
              </a:rPr>
              <a:t>PART 3 </a:t>
            </a:r>
          </a:p>
          <a:p>
            <a:pPr marL="0" indent="0" algn="ctr">
              <a:lnSpc>
                <a:spcPct val="150000"/>
              </a:lnSpc>
              <a:buFont typeface="Arial" panose="020B0604020202020204" pitchFamily="34" charset="0"/>
              <a:buNone/>
            </a:pPr>
            <a:endParaRPr lang="pl-PL" sz="3600" b="1" dirty="0">
              <a:solidFill>
                <a:schemeClr val="accent1">
                  <a:lumMod val="75000"/>
                </a:schemeClr>
              </a:solidFill>
              <a:latin typeface="Arial" panose="020B0604020202020204" pitchFamily="34" charset="0"/>
              <a:cs typeface="Arial" panose="020B0604020202020204" pitchFamily="34" charset="0"/>
            </a:endParaRPr>
          </a:p>
          <a:p>
            <a:pPr marL="0" indent="0" algn="ctr">
              <a:lnSpc>
                <a:spcPct val="150000"/>
              </a:lnSpc>
              <a:buFont typeface="Arial" panose="020B0604020202020204" pitchFamily="34" charset="0"/>
              <a:buNone/>
            </a:pPr>
            <a:r>
              <a:rPr lang="pl-PL" sz="3600" b="1" dirty="0">
                <a:solidFill>
                  <a:schemeClr val="accent1">
                    <a:lumMod val="75000"/>
                  </a:schemeClr>
                </a:solidFill>
                <a:latin typeface="Arial" panose="020B0604020202020204" pitchFamily="34" charset="0"/>
                <a:cs typeface="Arial" panose="020B0604020202020204" pitchFamily="34" charset="0"/>
              </a:rPr>
              <a:t>EVIDENCE OF RESIDENCE </a:t>
            </a:r>
          </a:p>
          <a:p>
            <a:pPr marL="0" indent="0">
              <a:spcBef>
                <a:spcPts val="1200"/>
              </a:spcBef>
              <a:buFont typeface="Arial" panose="020B0604020202020204" pitchFamily="34" charset="0"/>
              <a:buNone/>
              <a:defRPr/>
            </a:pPr>
            <a:endParaRPr lang="en-GB" altLang="en-US" b="1" dirty="0">
              <a:latin typeface="Calibri" panose="020F0502020204030204" pitchFamily="34" charset="0"/>
              <a:cs typeface="Calibri" panose="020F0502020204030204" pitchFamily="34" charset="0"/>
            </a:endParaRPr>
          </a:p>
          <a:p>
            <a:pPr>
              <a:spcBef>
                <a:spcPts val="1200"/>
              </a:spcBef>
              <a:buFont typeface="Wingdings" panose="05000000000000000000" pitchFamily="2" charset="2"/>
              <a:buChar char="v"/>
              <a:defRPr/>
            </a:pPr>
            <a:endParaRPr lang="en-GB" altLang="en-US" b="1" dirty="0">
              <a:latin typeface="Calibri" panose="020F0502020204030204" pitchFamily="34" charset="0"/>
              <a:cs typeface="Calibri" panose="020F0502020204030204" pitchFamily="34" charset="0"/>
            </a:endParaRPr>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dirty="0"/>
          </a:p>
          <a:p>
            <a:pPr>
              <a:defRPr/>
            </a:pPr>
            <a:endParaRPr lang="en-GB" altLang="en-US" dirty="0"/>
          </a:p>
        </p:txBody>
      </p:sp>
      <p:pic>
        <p:nvPicPr>
          <p:cNvPr id="3" name="Obraz 2">
            <a:extLst>
              <a:ext uri="{FF2B5EF4-FFF2-40B4-BE49-F238E27FC236}">
                <a16:creationId xmlns:a16="http://schemas.microsoft.com/office/drawing/2014/main" id="{6814CDC7-94AB-4142-8C3A-8513AD620AD5}"/>
              </a:ext>
            </a:extLst>
          </p:cNvPr>
          <p:cNvPicPr>
            <a:picLocks noChangeAspect="1"/>
          </p:cNvPicPr>
          <p:nvPr/>
        </p:nvPicPr>
        <p:blipFill>
          <a:blip r:embed="rId3"/>
          <a:stretch>
            <a:fillRect/>
          </a:stretch>
        </p:blipFill>
        <p:spPr>
          <a:xfrm>
            <a:off x="4622662" y="5809817"/>
            <a:ext cx="2184400" cy="990600"/>
          </a:xfrm>
          <a:prstGeom prst="rect">
            <a:avLst/>
          </a:prstGeom>
        </p:spPr>
      </p:pic>
    </p:spTree>
    <p:extLst>
      <p:ext uri="{BB962C8B-B14F-4D97-AF65-F5344CB8AC3E}">
        <p14:creationId xmlns:p14="http://schemas.microsoft.com/office/powerpoint/2010/main" val="3668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722187CD-93FA-5140-A4BD-1261008D56DD}"/>
              </a:ext>
            </a:extLst>
          </p:cNvPr>
          <p:cNvSpPr txBox="1">
            <a:spLocks/>
          </p:cNvSpPr>
          <p:nvPr/>
        </p:nvSpPr>
        <p:spPr>
          <a:xfrm>
            <a:off x="267001" y="133782"/>
            <a:ext cx="11657997" cy="52827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l-PL" sz="1800" b="1" dirty="0" err="1">
                <a:solidFill>
                  <a:schemeClr val="accent1">
                    <a:lumMod val="75000"/>
                  </a:schemeClr>
                </a:solidFill>
                <a:latin typeface="Arial" panose="020B0604020202020204" pitchFamily="34" charset="0"/>
                <a:cs typeface="Arial" panose="020B0604020202020204" pitchFamily="34" charset="0"/>
              </a:rPr>
              <a:t>Evidence</a:t>
            </a:r>
            <a:r>
              <a:rPr lang="pl-PL" sz="1800" b="1" dirty="0">
                <a:solidFill>
                  <a:schemeClr val="accent1">
                    <a:lumMod val="75000"/>
                  </a:schemeClr>
                </a:solidFill>
                <a:latin typeface="Arial" panose="020B0604020202020204" pitchFamily="34" charset="0"/>
                <a:cs typeface="Arial" panose="020B0604020202020204" pitchFamily="34" charset="0"/>
              </a:rPr>
              <a:t> </a:t>
            </a:r>
            <a:r>
              <a:rPr lang="pl-PL" sz="1800" b="1" dirty="0" err="1">
                <a:solidFill>
                  <a:schemeClr val="accent1">
                    <a:lumMod val="75000"/>
                  </a:schemeClr>
                </a:solidFill>
                <a:latin typeface="Arial" panose="020B0604020202020204" pitchFamily="34" charset="0"/>
                <a:cs typeface="Arial" panose="020B0604020202020204" pitchFamily="34" charset="0"/>
              </a:rPr>
              <a:t>that</a:t>
            </a:r>
            <a:r>
              <a:rPr lang="pl-PL" sz="1800" b="1" dirty="0">
                <a:solidFill>
                  <a:schemeClr val="accent1">
                    <a:lumMod val="75000"/>
                  </a:schemeClr>
                </a:solidFill>
                <a:latin typeface="Arial" panose="020B0604020202020204" pitchFamily="34" charset="0"/>
                <a:cs typeface="Arial" panose="020B0604020202020204" pitchFamily="34" charset="0"/>
              </a:rPr>
              <a:t> </a:t>
            </a:r>
            <a:r>
              <a:rPr lang="pl-PL" sz="1800" b="1" dirty="0" err="1">
                <a:solidFill>
                  <a:schemeClr val="accent1">
                    <a:lumMod val="75000"/>
                  </a:schemeClr>
                </a:solidFill>
                <a:latin typeface="Arial" panose="020B0604020202020204" pitchFamily="34" charset="0"/>
                <a:cs typeface="Arial" panose="020B0604020202020204" pitchFamily="34" charset="0"/>
              </a:rPr>
              <a:t>covers</a:t>
            </a:r>
            <a:r>
              <a:rPr lang="pl-PL" sz="1800" b="1" dirty="0">
                <a:solidFill>
                  <a:schemeClr val="accent1">
                    <a:lumMod val="75000"/>
                  </a:schemeClr>
                </a:solidFill>
                <a:latin typeface="Arial" panose="020B0604020202020204" pitchFamily="34" charset="0"/>
                <a:cs typeface="Arial" panose="020B0604020202020204" pitchFamily="34" charset="0"/>
              </a:rPr>
              <a:t> </a:t>
            </a:r>
            <a:r>
              <a:rPr lang="pl-PL" sz="1800" b="1" dirty="0" err="1">
                <a:solidFill>
                  <a:schemeClr val="accent1">
                    <a:lumMod val="75000"/>
                  </a:schemeClr>
                </a:solidFill>
                <a:latin typeface="Arial" panose="020B0604020202020204" pitchFamily="34" charset="0"/>
                <a:cs typeface="Arial" panose="020B0604020202020204" pitchFamily="34" charset="0"/>
              </a:rPr>
              <a:t>longer</a:t>
            </a:r>
            <a:r>
              <a:rPr lang="pl-PL" sz="1800" b="1" dirty="0">
                <a:solidFill>
                  <a:schemeClr val="accent1">
                    <a:lumMod val="75000"/>
                  </a:schemeClr>
                </a:solidFill>
                <a:latin typeface="Arial" panose="020B0604020202020204" pitchFamily="34" charset="0"/>
                <a:cs typeface="Arial" panose="020B0604020202020204" pitchFamily="34" charset="0"/>
              </a:rPr>
              <a:t> </a:t>
            </a:r>
            <a:r>
              <a:rPr lang="pl-PL" sz="1800" b="1" dirty="0" err="1">
                <a:solidFill>
                  <a:schemeClr val="accent1">
                    <a:lumMod val="75000"/>
                  </a:schemeClr>
                </a:solidFill>
                <a:latin typeface="Arial" panose="020B0604020202020204" pitchFamily="34" charset="0"/>
                <a:cs typeface="Arial" panose="020B0604020202020204" pitchFamily="34" charset="0"/>
              </a:rPr>
              <a:t>periods</a:t>
            </a:r>
            <a:r>
              <a:rPr lang="pl-PL" sz="1800" b="1" dirty="0">
                <a:solidFill>
                  <a:schemeClr val="accent1">
                    <a:lumMod val="75000"/>
                  </a:schemeClr>
                </a:solidFill>
                <a:latin typeface="Arial" panose="020B0604020202020204" pitchFamily="34" charset="0"/>
                <a:cs typeface="Arial" panose="020B0604020202020204" pitchFamily="34" charset="0"/>
              </a:rPr>
              <a:t> of </a:t>
            </a:r>
            <a:r>
              <a:rPr lang="pl-PL" sz="1800" b="1" dirty="0" err="1">
                <a:solidFill>
                  <a:schemeClr val="accent1">
                    <a:lumMod val="75000"/>
                  </a:schemeClr>
                </a:solidFill>
                <a:latin typeface="Arial" panose="020B0604020202020204" pitchFamily="34" charset="0"/>
                <a:cs typeface="Arial" panose="020B0604020202020204" pitchFamily="34" charset="0"/>
              </a:rPr>
              <a:t>time</a:t>
            </a:r>
            <a:endParaRPr lang="pl-PL" sz="1800" b="1"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Documents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that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cover</a:t>
            </a:r>
            <a:r>
              <a:rPr lang="pl-PL" sz="1600" dirty="0">
                <a:solidFill>
                  <a:schemeClr val="accent1">
                    <a:lumMod val="75000"/>
                  </a:schemeClr>
                </a:solidFill>
                <a:latin typeface="Arial" panose="020B0604020202020204" pitchFamily="34" charset="0"/>
                <a:cs typeface="Arial" panose="020B0604020202020204" pitchFamily="34" charset="0"/>
              </a:rPr>
              <a:t> a </a:t>
            </a:r>
            <a:r>
              <a:rPr lang="pl-PL" sz="1600" dirty="0" err="1">
                <a:solidFill>
                  <a:schemeClr val="accent1">
                    <a:lumMod val="75000"/>
                  </a:schemeClr>
                </a:solidFill>
                <a:latin typeface="Arial" panose="020B0604020202020204" pitchFamily="34" charset="0"/>
                <a:cs typeface="Arial" panose="020B0604020202020204" pitchFamily="34" charset="0"/>
              </a:rPr>
              <a:t>longer</a:t>
            </a:r>
            <a:r>
              <a:rPr lang="pl-PL" sz="1600" dirty="0">
                <a:solidFill>
                  <a:schemeClr val="accent1">
                    <a:lumMod val="75000"/>
                  </a:schemeClr>
                </a:solidFill>
                <a:latin typeface="Arial" panose="020B0604020202020204" pitchFamily="34" charset="0"/>
                <a:cs typeface="Arial" panose="020B0604020202020204" pitchFamily="34" charset="0"/>
              </a:rPr>
              <a:t> period of </a:t>
            </a:r>
            <a:r>
              <a:rPr lang="pl-PL" sz="1600" dirty="0" err="1">
                <a:solidFill>
                  <a:schemeClr val="accent1">
                    <a:lumMod val="75000"/>
                  </a:schemeClr>
                </a:solidFill>
                <a:latin typeface="Arial" panose="020B0604020202020204" pitchFamily="34" charset="0"/>
                <a:cs typeface="Arial" panose="020B0604020202020204" pitchFamily="34" charset="0"/>
              </a:rPr>
              <a:t>time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between</a:t>
            </a:r>
            <a:r>
              <a:rPr lang="pl-PL" sz="1600" dirty="0">
                <a:solidFill>
                  <a:schemeClr val="accent1">
                    <a:lumMod val="75000"/>
                  </a:schemeClr>
                </a:solidFill>
                <a:latin typeface="Arial" panose="020B0604020202020204" pitchFamily="34" charset="0"/>
                <a:cs typeface="Arial" panose="020B0604020202020204" pitchFamily="34" charset="0"/>
              </a:rPr>
              <a:t> 2 </a:t>
            </a:r>
            <a:r>
              <a:rPr lang="pl-PL" sz="1600" dirty="0" err="1">
                <a:solidFill>
                  <a:schemeClr val="accent1">
                    <a:lumMod val="75000"/>
                  </a:schemeClr>
                </a:solidFill>
                <a:latin typeface="Arial" panose="020B0604020202020204" pitchFamily="34" charset="0"/>
                <a:cs typeface="Arial" panose="020B0604020202020204" pitchFamily="34" charset="0"/>
              </a:rPr>
              <a:t>dates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include</a:t>
            </a:r>
            <a:r>
              <a:rPr lang="pl-PL" sz="1600" dirty="0">
                <a:solidFill>
                  <a:schemeClr val="accent1">
                    <a:lumMod val="75000"/>
                  </a:schemeClr>
                </a:solidFill>
                <a:latin typeface="Arial" panose="020B0604020202020204" pitchFamily="34" charset="0"/>
                <a:cs typeface="Arial" panose="020B0604020202020204" pitchFamily="34" charset="0"/>
              </a:rPr>
              <a:t>:</a:t>
            </a: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annual</a:t>
            </a:r>
            <a:r>
              <a:rPr lang="pl-PL" sz="1600" dirty="0">
                <a:solidFill>
                  <a:schemeClr val="accent1">
                    <a:lumMod val="75000"/>
                  </a:schemeClr>
                </a:solidFill>
                <a:latin typeface="Arial" panose="020B0604020202020204" pitchFamily="34" charset="0"/>
                <a:cs typeface="Arial" panose="020B0604020202020204" pitchFamily="34" charset="0"/>
              </a:rPr>
              <a:t> bank </a:t>
            </a:r>
            <a:r>
              <a:rPr lang="pl-PL" sz="1600" dirty="0" err="1">
                <a:solidFill>
                  <a:schemeClr val="accent1">
                    <a:lumMod val="75000"/>
                  </a:schemeClr>
                </a:solidFill>
                <a:latin typeface="Arial" panose="020B0604020202020204" pitchFamily="34" charset="0"/>
                <a:cs typeface="Arial" panose="020B0604020202020204" pitchFamily="34" charset="0"/>
              </a:rPr>
              <a:t>statement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account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summary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showing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least</a:t>
            </a:r>
            <a:r>
              <a:rPr lang="pl-PL" sz="1600" dirty="0">
                <a:solidFill>
                  <a:schemeClr val="accent1">
                    <a:lumMod val="75000"/>
                  </a:schemeClr>
                </a:solidFill>
                <a:latin typeface="Arial" panose="020B0604020202020204" pitchFamily="34" charset="0"/>
                <a:cs typeface="Arial" panose="020B0604020202020204" pitchFamily="34" charset="0"/>
              </a:rPr>
              <a:t> 6 </a:t>
            </a:r>
            <a:r>
              <a:rPr lang="pl-PL" sz="1600" dirty="0" err="1">
                <a:solidFill>
                  <a:schemeClr val="accent1">
                    <a:lumMod val="75000"/>
                  </a:schemeClr>
                </a:solidFill>
                <a:latin typeface="Arial" panose="020B0604020202020204" pitchFamily="34" charset="0"/>
                <a:cs typeface="Arial" panose="020B0604020202020204" pitchFamily="34" charset="0"/>
              </a:rPr>
              <a:t>months</a:t>
            </a:r>
            <a:r>
              <a:rPr lang="pl-PL" sz="1600" dirty="0">
                <a:solidFill>
                  <a:schemeClr val="accent1">
                    <a:lumMod val="75000"/>
                  </a:schemeClr>
                </a:solidFill>
                <a:latin typeface="Arial" panose="020B0604020202020204" pitchFamily="34" charset="0"/>
                <a:cs typeface="Arial" panose="020B0604020202020204" pitchFamily="34" charset="0"/>
              </a:rPr>
              <a:t> of </a:t>
            </a:r>
            <a:r>
              <a:rPr lang="pl-PL" sz="1600" dirty="0" err="1">
                <a:solidFill>
                  <a:schemeClr val="accent1">
                    <a:lumMod val="75000"/>
                  </a:schemeClr>
                </a:solidFill>
                <a:latin typeface="Arial" panose="020B0604020202020204" pitchFamily="34" charset="0"/>
                <a:cs typeface="Arial" panose="020B0604020202020204" pitchFamily="34" charset="0"/>
              </a:rPr>
              <a:t>payments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received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spending</a:t>
            </a:r>
            <a:r>
              <a:rPr lang="pl-PL" sz="1600" dirty="0">
                <a:solidFill>
                  <a:schemeClr val="accent1">
                    <a:lumMod val="75000"/>
                  </a:schemeClr>
                </a:solidFill>
                <a:latin typeface="Arial" panose="020B0604020202020204" pitchFamily="34" charset="0"/>
                <a:cs typeface="Arial" panose="020B0604020202020204" pitchFamily="34" charset="0"/>
              </a:rPr>
              <a:t> in the UK</a:t>
            </a: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employer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letter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confirming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employment</a:t>
            </a:r>
            <a:r>
              <a:rPr lang="pl-PL" sz="1600" dirty="0">
                <a:solidFill>
                  <a:schemeClr val="accent1">
                    <a:lumMod val="75000"/>
                  </a:schemeClr>
                </a:solidFill>
                <a:latin typeface="Arial" panose="020B0604020202020204" pitchFamily="34" charset="0"/>
                <a:cs typeface="Arial" panose="020B0604020202020204" pitchFamily="34" charset="0"/>
              </a:rPr>
              <a:t> and </a:t>
            </a:r>
            <a:r>
              <a:rPr lang="pl-PL" sz="1600" dirty="0" err="1">
                <a:solidFill>
                  <a:schemeClr val="accent1">
                    <a:lumMod val="75000"/>
                  </a:schemeClr>
                </a:solidFill>
                <a:latin typeface="Arial" panose="020B0604020202020204" pitchFamily="34" charset="0"/>
                <a:cs typeface="Arial" panose="020B0604020202020204" pitchFamily="34" charset="0"/>
              </a:rPr>
              <a:t>evidence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that</a:t>
            </a:r>
            <a:r>
              <a:rPr lang="pl-PL" sz="1600" dirty="0">
                <a:solidFill>
                  <a:schemeClr val="accent1">
                    <a:lumMod val="75000"/>
                  </a:schemeClr>
                </a:solidFill>
                <a:latin typeface="Arial" panose="020B0604020202020204" pitchFamily="34" charset="0"/>
                <a:cs typeface="Arial" panose="020B0604020202020204" pitchFamily="34" charset="0"/>
              </a:rPr>
              <a:t> the </a:t>
            </a:r>
            <a:r>
              <a:rPr lang="pl-PL" sz="1600" dirty="0" err="1">
                <a:solidFill>
                  <a:schemeClr val="accent1">
                    <a:lumMod val="75000"/>
                  </a:schemeClr>
                </a:solidFill>
                <a:latin typeface="Arial" panose="020B0604020202020204" pitchFamily="34" charset="0"/>
                <a:cs typeface="Arial" panose="020B0604020202020204" pitchFamily="34" charset="0"/>
              </a:rPr>
              <a:t>employer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genuine</a:t>
            </a:r>
            <a:r>
              <a:rPr lang="pl-PL" sz="1600" dirty="0">
                <a:solidFill>
                  <a:schemeClr val="accent1">
                    <a:lumMod val="75000"/>
                  </a:schemeClr>
                </a:solidFill>
                <a:latin typeface="Arial" panose="020B0604020202020204" pitchFamily="34" charset="0"/>
                <a:cs typeface="Arial" panose="020B0604020202020204" pitchFamily="34" charset="0"/>
              </a:rPr>
              <a:t>, for </a:t>
            </a:r>
            <a:r>
              <a:rPr lang="pl-PL" sz="1600" dirty="0" err="1">
                <a:solidFill>
                  <a:schemeClr val="accent1">
                    <a:lumMod val="75000"/>
                  </a:schemeClr>
                </a:solidFill>
                <a:latin typeface="Arial" panose="020B0604020202020204" pitchFamily="34" charset="0"/>
                <a:cs typeface="Arial" panose="020B0604020202020204" pitchFamily="34" charset="0"/>
              </a:rPr>
              <a:t>example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their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Companies</a:t>
            </a:r>
            <a:r>
              <a:rPr lang="pl-PL" sz="1600" dirty="0">
                <a:solidFill>
                  <a:schemeClr val="accent1">
                    <a:lumMod val="75000"/>
                  </a:schemeClr>
                </a:solidFill>
                <a:latin typeface="Arial" panose="020B0604020202020204" pitchFamily="34" charset="0"/>
                <a:cs typeface="Arial" panose="020B0604020202020204" pitchFamily="34" charset="0"/>
              </a:rPr>
              <a:t> House </a:t>
            </a:r>
            <a:r>
              <a:rPr lang="pl-PL" sz="1600" dirty="0" err="1">
                <a:solidFill>
                  <a:schemeClr val="accent1">
                    <a:lumMod val="75000"/>
                  </a:schemeClr>
                </a:solidFill>
                <a:latin typeface="Arial" panose="020B0604020202020204" pitchFamily="34" charset="0"/>
                <a:cs typeface="Arial" panose="020B0604020202020204" pitchFamily="34" charset="0"/>
              </a:rPr>
              <a:t>Number</a:t>
            </a:r>
            <a:r>
              <a:rPr lang="pl-PL" sz="1600" dirty="0">
                <a:solidFill>
                  <a:schemeClr val="accent1">
                    <a:lumMod val="75000"/>
                  </a:schemeClr>
                </a:solidFill>
                <a:latin typeface="Arial" panose="020B0604020202020204" pitchFamily="34" charset="0"/>
                <a:cs typeface="Arial" panose="020B0604020202020204" pitchFamily="34" charset="0"/>
              </a:rPr>
              <a:t>  </a:t>
            </a: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council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tax</a:t>
            </a:r>
            <a:r>
              <a:rPr lang="pl-PL" sz="1600" dirty="0">
                <a:solidFill>
                  <a:schemeClr val="accent1">
                    <a:lumMod val="75000"/>
                  </a:schemeClr>
                </a:solidFill>
                <a:latin typeface="Arial" panose="020B0604020202020204" pitchFamily="34" charset="0"/>
                <a:cs typeface="Arial" panose="020B0604020202020204" pitchFamily="34" charset="0"/>
              </a:rPr>
              <a:t> bill</a:t>
            </a: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letter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certificate</a:t>
            </a:r>
            <a:r>
              <a:rPr lang="pl-PL" sz="1600" dirty="0">
                <a:solidFill>
                  <a:schemeClr val="accent1">
                    <a:lumMod val="75000"/>
                  </a:schemeClr>
                </a:solidFill>
                <a:latin typeface="Arial" panose="020B0604020202020204" pitchFamily="34" charset="0"/>
                <a:cs typeface="Arial" panose="020B0604020202020204" pitchFamily="34" charset="0"/>
              </a:rPr>
              <a:t> from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school</a:t>
            </a:r>
            <a:r>
              <a:rPr lang="pl-PL" sz="1600" dirty="0">
                <a:solidFill>
                  <a:schemeClr val="accent1">
                    <a:lumMod val="75000"/>
                  </a:schemeClr>
                </a:solidFill>
                <a:latin typeface="Arial" panose="020B0604020202020204" pitchFamily="34" charset="0"/>
                <a:cs typeface="Arial" panose="020B0604020202020204" pitchFamily="34" charset="0"/>
              </a:rPr>
              <a:t>, college, </a:t>
            </a:r>
            <a:r>
              <a:rPr lang="pl-PL" sz="1600" dirty="0" err="1">
                <a:solidFill>
                  <a:schemeClr val="accent1">
                    <a:lumMod val="75000"/>
                  </a:schemeClr>
                </a:solidFill>
                <a:latin typeface="Arial" panose="020B0604020202020204" pitchFamily="34" charset="0"/>
                <a:cs typeface="Arial" panose="020B0604020202020204" pitchFamily="34" charset="0"/>
              </a:rPr>
              <a:t>university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other </a:t>
            </a:r>
            <a:r>
              <a:rPr lang="pl-PL" sz="1600" dirty="0" err="1">
                <a:solidFill>
                  <a:schemeClr val="accent1">
                    <a:lumMod val="75000"/>
                  </a:schemeClr>
                </a:solidFill>
                <a:latin typeface="Arial" panose="020B0604020202020204" pitchFamily="34" charset="0"/>
                <a:cs typeface="Arial" panose="020B0604020202020204" pitchFamily="34" charset="0"/>
              </a:rPr>
              <a:t>accredited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educational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training</a:t>
            </a:r>
            <a:r>
              <a:rPr lang="pl-PL" sz="1600" dirty="0">
                <a:solidFill>
                  <a:schemeClr val="accent1">
                    <a:lumMod val="75000"/>
                  </a:schemeClr>
                </a:solidFill>
                <a:latin typeface="Arial" panose="020B0604020202020204" pitchFamily="34" charset="0"/>
                <a:cs typeface="Arial" panose="020B0604020202020204" pitchFamily="34" charset="0"/>
              </a:rPr>
              <a:t> organisation </a:t>
            </a:r>
            <a:r>
              <a:rPr lang="pl-PL" sz="1600" dirty="0" err="1">
                <a:solidFill>
                  <a:schemeClr val="accent1">
                    <a:lumMod val="75000"/>
                  </a:schemeClr>
                </a:solidFill>
                <a:latin typeface="Arial" panose="020B0604020202020204" pitchFamily="34" charset="0"/>
                <a:cs typeface="Arial" panose="020B0604020202020204" pitchFamily="34" charset="0"/>
              </a:rPr>
              <a:t>showing</a:t>
            </a:r>
            <a:r>
              <a:rPr lang="pl-PL" sz="1600" dirty="0">
                <a:solidFill>
                  <a:schemeClr val="accent1">
                    <a:lumMod val="75000"/>
                  </a:schemeClr>
                </a:solidFill>
                <a:latin typeface="Arial" panose="020B0604020202020204" pitchFamily="34" charset="0"/>
                <a:cs typeface="Arial" panose="020B0604020202020204" pitchFamily="34" charset="0"/>
              </a:rPr>
              <a:t> the </a:t>
            </a:r>
            <a:r>
              <a:rPr lang="pl-PL" sz="1600" dirty="0" err="1">
                <a:solidFill>
                  <a:schemeClr val="accent1">
                    <a:lumMod val="75000"/>
                  </a:schemeClr>
                </a:solidFill>
                <a:latin typeface="Arial" panose="020B0604020202020204" pitchFamily="34" charset="0"/>
                <a:cs typeface="Arial" panose="020B0604020202020204" pitchFamily="34" charset="0"/>
              </a:rPr>
              <a:t>dates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enrolled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attended</a:t>
            </a:r>
            <a:r>
              <a:rPr lang="pl-PL" sz="1600" dirty="0">
                <a:solidFill>
                  <a:schemeClr val="accent1">
                    <a:lumMod val="75000"/>
                  </a:schemeClr>
                </a:solidFill>
                <a:latin typeface="Arial" panose="020B0604020202020204" pitchFamily="34" charset="0"/>
                <a:cs typeface="Arial" panose="020B0604020202020204" pitchFamily="34" charset="0"/>
              </a:rPr>
              <a:t> and </a:t>
            </a:r>
            <a:r>
              <a:rPr lang="pl-PL" sz="1600" dirty="0" err="1">
                <a:solidFill>
                  <a:schemeClr val="accent1">
                    <a:lumMod val="75000"/>
                  </a:schemeClr>
                </a:solidFill>
                <a:latin typeface="Arial" panose="020B0604020202020204" pitchFamily="34" charset="0"/>
                <a:cs typeface="Arial" panose="020B0604020202020204" pitchFamily="34" charset="0"/>
              </a:rPr>
              <a:t>completed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course</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invoice</a:t>
            </a:r>
            <a:r>
              <a:rPr lang="pl-PL" sz="1600" dirty="0">
                <a:solidFill>
                  <a:schemeClr val="accent1">
                    <a:lumMod val="75000"/>
                  </a:schemeClr>
                </a:solidFill>
                <a:latin typeface="Arial" panose="020B0604020202020204" pitchFamily="34" charset="0"/>
                <a:cs typeface="Arial" panose="020B0604020202020204" pitchFamily="34" charset="0"/>
              </a:rPr>
              <a:t> for </a:t>
            </a:r>
            <a:r>
              <a:rPr lang="pl-PL" sz="1600" dirty="0" err="1">
                <a:solidFill>
                  <a:schemeClr val="accent1">
                    <a:lumMod val="75000"/>
                  </a:schemeClr>
                </a:solidFill>
                <a:latin typeface="Arial" panose="020B0604020202020204" pitchFamily="34" charset="0"/>
                <a:cs typeface="Arial" panose="020B0604020202020204" pitchFamily="34" charset="0"/>
              </a:rPr>
              <a:t>fees</a:t>
            </a:r>
            <a:r>
              <a:rPr lang="pl-PL" sz="1600" dirty="0">
                <a:solidFill>
                  <a:schemeClr val="accent1">
                    <a:lumMod val="75000"/>
                  </a:schemeClr>
                </a:solidFill>
                <a:latin typeface="Arial" panose="020B0604020202020204" pitchFamily="34" charset="0"/>
                <a:cs typeface="Arial" panose="020B0604020202020204" pitchFamily="34" charset="0"/>
              </a:rPr>
              <a:t> from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school</a:t>
            </a:r>
            <a:r>
              <a:rPr lang="pl-PL" sz="1600" dirty="0">
                <a:solidFill>
                  <a:schemeClr val="accent1">
                    <a:lumMod val="75000"/>
                  </a:schemeClr>
                </a:solidFill>
                <a:latin typeface="Arial" panose="020B0604020202020204" pitchFamily="34" charset="0"/>
                <a:cs typeface="Arial" panose="020B0604020202020204" pitchFamily="34" charset="0"/>
              </a:rPr>
              <a:t>, college, </a:t>
            </a:r>
            <a:r>
              <a:rPr lang="pl-PL" sz="1600" dirty="0" err="1">
                <a:solidFill>
                  <a:schemeClr val="accent1">
                    <a:lumMod val="75000"/>
                  </a:schemeClr>
                </a:solidFill>
                <a:latin typeface="Arial" panose="020B0604020202020204" pitchFamily="34" charset="0"/>
                <a:cs typeface="Arial" panose="020B0604020202020204" pitchFamily="34" charset="0"/>
              </a:rPr>
              <a:t>university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other </a:t>
            </a:r>
            <a:r>
              <a:rPr lang="pl-PL" sz="1600" dirty="0" err="1">
                <a:solidFill>
                  <a:schemeClr val="accent1">
                    <a:lumMod val="75000"/>
                  </a:schemeClr>
                </a:solidFill>
                <a:latin typeface="Arial" panose="020B0604020202020204" pitchFamily="34" charset="0"/>
                <a:cs typeface="Arial" panose="020B0604020202020204" pitchFamily="34" charset="0"/>
              </a:rPr>
              <a:t>accredited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educational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training</a:t>
            </a:r>
            <a:r>
              <a:rPr lang="pl-PL" sz="1600" dirty="0">
                <a:solidFill>
                  <a:schemeClr val="accent1">
                    <a:lumMod val="75000"/>
                  </a:schemeClr>
                </a:solidFill>
                <a:latin typeface="Arial" panose="020B0604020202020204" pitchFamily="34" charset="0"/>
                <a:cs typeface="Arial" panose="020B0604020202020204" pitchFamily="34" charset="0"/>
              </a:rPr>
              <a:t> organisation and </a:t>
            </a:r>
            <a:r>
              <a:rPr lang="pl-PL" sz="1600" dirty="0" err="1">
                <a:solidFill>
                  <a:schemeClr val="accent1">
                    <a:lumMod val="75000"/>
                  </a:schemeClr>
                </a:solidFill>
                <a:latin typeface="Arial" panose="020B0604020202020204" pitchFamily="34" charset="0"/>
                <a:cs typeface="Arial" panose="020B0604020202020204" pitchFamily="34" charset="0"/>
              </a:rPr>
              <a:t>evidence</a:t>
            </a:r>
            <a:r>
              <a:rPr lang="pl-PL" sz="1600" dirty="0">
                <a:solidFill>
                  <a:schemeClr val="accent1">
                    <a:lumMod val="75000"/>
                  </a:schemeClr>
                </a:solidFill>
                <a:latin typeface="Arial" panose="020B0604020202020204" pitchFamily="34" charset="0"/>
                <a:cs typeface="Arial" panose="020B0604020202020204" pitchFamily="34" charset="0"/>
              </a:rPr>
              <a:t> of </a:t>
            </a:r>
            <a:r>
              <a:rPr lang="pl-PL" sz="1600" dirty="0" err="1">
                <a:solidFill>
                  <a:schemeClr val="accent1">
                    <a:lumMod val="75000"/>
                  </a:schemeClr>
                </a:solidFill>
                <a:latin typeface="Arial" panose="020B0604020202020204" pitchFamily="34" charset="0"/>
                <a:cs typeface="Arial" panose="020B0604020202020204" pitchFamily="34" charset="0"/>
              </a:rPr>
              <a:t>payment</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document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showing</a:t>
            </a:r>
            <a:r>
              <a:rPr lang="pl-PL" sz="1600" dirty="0">
                <a:solidFill>
                  <a:schemeClr val="accent1">
                    <a:lumMod val="75000"/>
                  </a:schemeClr>
                </a:solidFill>
                <a:latin typeface="Arial" panose="020B0604020202020204" pitchFamily="34" charset="0"/>
                <a:cs typeface="Arial" panose="020B0604020202020204" pitchFamily="34" charset="0"/>
              </a:rPr>
              <a:t> a UK </a:t>
            </a:r>
            <a:r>
              <a:rPr lang="pl-PL" sz="1600" dirty="0" err="1">
                <a:solidFill>
                  <a:schemeClr val="accent1">
                    <a:lumMod val="75000"/>
                  </a:schemeClr>
                </a:solidFill>
                <a:latin typeface="Arial" panose="020B0604020202020204" pitchFamily="34" charset="0"/>
                <a:cs typeface="Arial" panose="020B0604020202020204" pitchFamily="34" charset="0"/>
              </a:rPr>
              <a:t>address</a:t>
            </a:r>
            <a:r>
              <a:rPr lang="pl-PL" sz="1600" dirty="0">
                <a:solidFill>
                  <a:schemeClr val="accent1">
                    <a:lumMod val="75000"/>
                  </a:schemeClr>
                </a:solidFill>
                <a:latin typeface="Arial" panose="020B0604020202020204" pitchFamily="34" charset="0"/>
                <a:cs typeface="Arial" panose="020B0604020202020204" pitchFamily="34" charset="0"/>
              </a:rPr>
              <a:t> from a student </a:t>
            </a:r>
            <a:r>
              <a:rPr lang="pl-PL" sz="1600" dirty="0" err="1">
                <a:solidFill>
                  <a:schemeClr val="accent1">
                    <a:lumMod val="75000"/>
                  </a:schemeClr>
                </a:solidFill>
                <a:latin typeface="Arial" panose="020B0604020202020204" pitchFamily="34" charset="0"/>
                <a:cs typeface="Arial" panose="020B0604020202020204" pitchFamily="34" charset="0"/>
              </a:rPr>
              <a:t>finance</a:t>
            </a:r>
            <a:r>
              <a:rPr lang="pl-PL" sz="1600" dirty="0">
                <a:solidFill>
                  <a:schemeClr val="accent1">
                    <a:lumMod val="75000"/>
                  </a:schemeClr>
                </a:solidFill>
                <a:latin typeface="Arial" panose="020B0604020202020204" pitchFamily="34" charset="0"/>
                <a:cs typeface="Arial" panose="020B0604020202020204" pitchFamily="34" charset="0"/>
              </a:rPr>
              <a:t> body in England, </a:t>
            </a:r>
            <a:r>
              <a:rPr lang="pl-PL" sz="1600" dirty="0" err="1">
                <a:solidFill>
                  <a:schemeClr val="accent1">
                    <a:lumMod val="75000"/>
                  </a:schemeClr>
                </a:solidFill>
                <a:latin typeface="Arial" panose="020B0604020202020204" pitchFamily="34" charset="0"/>
                <a:cs typeface="Arial" panose="020B0604020202020204" pitchFamily="34" charset="0"/>
              </a:rPr>
              <a:t>Wales</a:t>
            </a:r>
            <a:r>
              <a:rPr lang="pl-PL" sz="1600" dirty="0">
                <a:solidFill>
                  <a:schemeClr val="accent1">
                    <a:lumMod val="75000"/>
                  </a:schemeClr>
                </a:solidFill>
                <a:latin typeface="Arial" panose="020B0604020202020204" pitchFamily="34" charset="0"/>
                <a:cs typeface="Arial" panose="020B0604020202020204" pitchFamily="34" charset="0"/>
              </a:rPr>
              <a:t>, Scotland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Northern</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Ireland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from the Student </a:t>
            </a:r>
            <a:r>
              <a:rPr lang="pl-PL" sz="1600" dirty="0" err="1">
                <a:solidFill>
                  <a:schemeClr val="accent1">
                    <a:lumMod val="75000"/>
                  </a:schemeClr>
                </a:solidFill>
                <a:latin typeface="Arial" panose="020B0604020202020204" pitchFamily="34" charset="0"/>
                <a:cs typeface="Arial" panose="020B0604020202020204" pitchFamily="34" charset="0"/>
              </a:rPr>
              <a:t>Loans</a:t>
            </a:r>
            <a:r>
              <a:rPr lang="pl-PL" sz="1600" dirty="0">
                <a:solidFill>
                  <a:schemeClr val="accent1">
                    <a:lumMod val="75000"/>
                  </a:schemeClr>
                </a:solidFill>
                <a:latin typeface="Arial" panose="020B0604020202020204" pitchFamily="34" charset="0"/>
                <a:cs typeface="Arial" panose="020B0604020202020204" pitchFamily="34" charset="0"/>
              </a:rPr>
              <a:t> Company.</a:t>
            </a:r>
          </a:p>
          <a:p>
            <a:pPr marL="0" indent="0">
              <a:spcBef>
                <a:spcPts val="1200"/>
              </a:spcBef>
              <a:buFont typeface="Arial" panose="020B0604020202020204" pitchFamily="34" charset="0"/>
              <a:buNone/>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dirty="0"/>
          </a:p>
          <a:p>
            <a:pPr>
              <a:defRPr/>
            </a:pPr>
            <a:endParaRPr lang="en-GB" altLang="en-US" dirty="0"/>
          </a:p>
        </p:txBody>
      </p:sp>
      <p:pic>
        <p:nvPicPr>
          <p:cNvPr id="4" name="Obraz 3">
            <a:extLst>
              <a:ext uri="{FF2B5EF4-FFF2-40B4-BE49-F238E27FC236}">
                <a16:creationId xmlns:a16="http://schemas.microsoft.com/office/drawing/2014/main" id="{58E055E2-1EFB-6948-9A5B-B14E8B847222}"/>
              </a:ext>
            </a:extLst>
          </p:cNvPr>
          <p:cNvPicPr>
            <a:picLocks noChangeAspect="1"/>
          </p:cNvPicPr>
          <p:nvPr/>
        </p:nvPicPr>
        <p:blipFill>
          <a:blip r:embed="rId3"/>
          <a:stretch>
            <a:fillRect/>
          </a:stretch>
        </p:blipFill>
        <p:spPr>
          <a:xfrm>
            <a:off x="4649787" y="5867400"/>
            <a:ext cx="2184400" cy="990600"/>
          </a:xfrm>
          <a:prstGeom prst="rect">
            <a:avLst/>
          </a:prstGeom>
        </p:spPr>
      </p:pic>
    </p:spTree>
    <p:extLst>
      <p:ext uri="{BB962C8B-B14F-4D97-AF65-F5344CB8AC3E}">
        <p14:creationId xmlns:p14="http://schemas.microsoft.com/office/powerpoint/2010/main" val="1384781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722187CD-93FA-5140-A4BD-1261008D56DD}"/>
              </a:ext>
            </a:extLst>
          </p:cNvPr>
          <p:cNvSpPr txBox="1">
            <a:spLocks/>
          </p:cNvSpPr>
          <p:nvPr/>
        </p:nvSpPr>
        <p:spPr>
          <a:xfrm>
            <a:off x="267001" y="133782"/>
            <a:ext cx="11657997" cy="52827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l-PL" sz="1800" b="1" dirty="0" err="1">
                <a:solidFill>
                  <a:schemeClr val="accent1">
                    <a:lumMod val="75000"/>
                  </a:schemeClr>
                </a:solidFill>
                <a:latin typeface="Arial" panose="020B0604020202020204" pitchFamily="34" charset="0"/>
                <a:cs typeface="Arial" panose="020B0604020202020204" pitchFamily="34" charset="0"/>
              </a:rPr>
              <a:t>Evidence</a:t>
            </a:r>
            <a:r>
              <a:rPr lang="pl-PL" sz="1800" b="1" dirty="0">
                <a:solidFill>
                  <a:schemeClr val="accent1">
                    <a:lumMod val="75000"/>
                  </a:schemeClr>
                </a:solidFill>
                <a:latin typeface="Arial" panose="020B0604020202020204" pitchFamily="34" charset="0"/>
                <a:cs typeface="Arial" panose="020B0604020202020204" pitchFamily="34" charset="0"/>
              </a:rPr>
              <a:t> </a:t>
            </a:r>
            <a:r>
              <a:rPr lang="pl-PL" sz="1800" b="1" dirty="0" err="1">
                <a:solidFill>
                  <a:schemeClr val="accent1">
                    <a:lumMod val="75000"/>
                  </a:schemeClr>
                </a:solidFill>
                <a:latin typeface="Arial" panose="020B0604020202020204" pitchFamily="34" charset="0"/>
                <a:cs typeface="Arial" panose="020B0604020202020204" pitchFamily="34" charset="0"/>
              </a:rPr>
              <a:t>that</a:t>
            </a:r>
            <a:r>
              <a:rPr lang="pl-PL" sz="1800" b="1" dirty="0">
                <a:solidFill>
                  <a:schemeClr val="accent1">
                    <a:lumMod val="75000"/>
                  </a:schemeClr>
                </a:solidFill>
                <a:latin typeface="Arial" panose="020B0604020202020204" pitchFamily="34" charset="0"/>
                <a:cs typeface="Arial" panose="020B0604020202020204" pitchFamily="34" charset="0"/>
              </a:rPr>
              <a:t> </a:t>
            </a:r>
            <a:r>
              <a:rPr lang="pl-PL" sz="1800" b="1" dirty="0" err="1">
                <a:solidFill>
                  <a:schemeClr val="accent1">
                    <a:lumMod val="75000"/>
                  </a:schemeClr>
                </a:solidFill>
                <a:latin typeface="Arial" panose="020B0604020202020204" pitchFamily="34" charset="0"/>
                <a:cs typeface="Arial" panose="020B0604020202020204" pitchFamily="34" charset="0"/>
              </a:rPr>
              <a:t>covers</a:t>
            </a:r>
            <a:r>
              <a:rPr lang="pl-PL" sz="1800" b="1" dirty="0">
                <a:solidFill>
                  <a:schemeClr val="accent1">
                    <a:lumMod val="75000"/>
                  </a:schemeClr>
                </a:solidFill>
                <a:latin typeface="Arial" panose="020B0604020202020204" pitchFamily="34" charset="0"/>
                <a:cs typeface="Arial" panose="020B0604020202020204" pitchFamily="34" charset="0"/>
              </a:rPr>
              <a:t> </a:t>
            </a:r>
            <a:r>
              <a:rPr lang="pl-PL" sz="1800" b="1" dirty="0" err="1">
                <a:solidFill>
                  <a:schemeClr val="accent1">
                    <a:lumMod val="75000"/>
                  </a:schemeClr>
                </a:solidFill>
                <a:latin typeface="Arial" panose="020B0604020202020204" pitchFamily="34" charset="0"/>
                <a:cs typeface="Arial" panose="020B0604020202020204" pitchFamily="34" charset="0"/>
              </a:rPr>
              <a:t>longer</a:t>
            </a:r>
            <a:r>
              <a:rPr lang="pl-PL" sz="1800" b="1" dirty="0">
                <a:solidFill>
                  <a:schemeClr val="accent1">
                    <a:lumMod val="75000"/>
                  </a:schemeClr>
                </a:solidFill>
                <a:latin typeface="Arial" panose="020B0604020202020204" pitchFamily="34" charset="0"/>
                <a:cs typeface="Arial" panose="020B0604020202020204" pitchFamily="34" charset="0"/>
              </a:rPr>
              <a:t> </a:t>
            </a:r>
            <a:r>
              <a:rPr lang="pl-PL" sz="1800" b="1" dirty="0" err="1">
                <a:solidFill>
                  <a:schemeClr val="accent1">
                    <a:lumMod val="75000"/>
                  </a:schemeClr>
                </a:solidFill>
                <a:latin typeface="Arial" panose="020B0604020202020204" pitchFamily="34" charset="0"/>
                <a:cs typeface="Arial" panose="020B0604020202020204" pitchFamily="34" charset="0"/>
              </a:rPr>
              <a:t>periods</a:t>
            </a:r>
            <a:r>
              <a:rPr lang="pl-PL" sz="1800" b="1" dirty="0">
                <a:solidFill>
                  <a:schemeClr val="accent1">
                    <a:lumMod val="75000"/>
                  </a:schemeClr>
                </a:solidFill>
                <a:latin typeface="Arial" panose="020B0604020202020204" pitchFamily="34" charset="0"/>
                <a:cs typeface="Arial" panose="020B0604020202020204" pitchFamily="34" charset="0"/>
              </a:rPr>
              <a:t> of </a:t>
            </a:r>
            <a:r>
              <a:rPr lang="pl-PL" sz="1800" b="1" dirty="0" err="1">
                <a:solidFill>
                  <a:schemeClr val="accent1">
                    <a:lumMod val="75000"/>
                  </a:schemeClr>
                </a:solidFill>
                <a:latin typeface="Arial" panose="020B0604020202020204" pitchFamily="34" charset="0"/>
                <a:cs typeface="Arial" panose="020B0604020202020204" pitchFamily="34" charset="0"/>
              </a:rPr>
              <a:t>time</a:t>
            </a:r>
            <a:endParaRPr lang="pl-PL" sz="1800" b="1"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pP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pPr>
            <a:r>
              <a:rPr lang="pl-PL" sz="1600" dirty="0">
                <a:solidFill>
                  <a:schemeClr val="accent1">
                    <a:lumMod val="75000"/>
                  </a:schemeClr>
                </a:solidFill>
                <a:latin typeface="Arial" panose="020B0604020202020204" pitchFamily="34" charset="0"/>
                <a:cs typeface="Arial" panose="020B0604020202020204" pitchFamily="34" charset="0"/>
              </a:rPr>
              <a:t>residential </a:t>
            </a:r>
            <a:r>
              <a:rPr lang="pl-PL" sz="1600" dirty="0" err="1">
                <a:solidFill>
                  <a:schemeClr val="accent1">
                    <a:lumMod val="75000"/>
                  </a:schemeClr>
                </a:solidFill>
                <a:latin typeface="Arial" panose="020B0604020202020204" pitchFamily="34" charset="0"/>
                <a:cs typeface="Arial" panose="020B0604020202020204" pitchFamily="34" charset="0"/>
              </a:rPr>
              <a:t>mortgage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statement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rental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agreement</a:t>
            </a:r>
            <a:r>
              <a:rPr lang="pl-PL" sz="1600" dirty="0">
                <a:solidFill>
                  <a:schemeClr val="accent1">
                    <a:lumMod val="75000"/>
                  </a:schemeClr>
                </a:solidFill>
                <a:latin typeface="Arial" panose="020B0604020202020204" pitchFamily="34" charset="0"/>
                <a:cs typeface="Arial" panose="020B0604020202020204" pitchFamily="34" charset="0"/>
              </a:rPr>
              <a:t> and </a:t>
            </a:r>
            <a:r>
              <a:rPr lang="pl-PL" sz="1600" dirty="0" err="1">
                <a:solidFill>
                  <a:schemeClr val="accent1">
                    <a:lumMod val="75000"/>
                  </a:schemeClr>
                </a:solidFill>
                <a:latin typeface="Arial" panose="020B0604020202020204" pitchFamily="34" charset="0"/>
                <a:cs typeface="Arial" panose="020B0604020202020204" pitchFamily="34" charset="0"/>
              </a:rPr>
              <a:t>evidence</a:t>
            </a:r>
            <a:r>
              <a:rPr lang="pl-PL" sz="1600" dirty="0">
                <a:solidFill>
                  <a:schemeClr val="accent1">
                    <a:lumMod val="75000"/>
                  </a:schemeClr>
                </a:solidFill>
                <a:latin typeface="Arial" panose="020B0604020202020204" pitchFamily="34" charset="0"/>
                <a:cs typeface="Arial" panose="020B0604020202020204" pitchFamily="34" charset="0"/>
              </a:rPr>
              <a:t> of </a:t>
            </a:r>
            <a:r>
              <a:rPr lang="pl-PL" sz="1600" dirty="0" err="1">
                <a:solidFill>
                  <a:schemeClr val="accent1">
                    <a:lumMod val="75000"/>
                  </a:schemeClr>
                </a:solidFill>
                <a:latin typeface="Arial" panose="020B0604020202020204" pitchFamily="34" charset="0"/>
                <a:cs typeface="Arial" panose="020B0604020202020204" pitchFamily="34" charset="0"/>
              </a:rPr>
              <a:t>payment</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letter</a:t>
            </a:r>
            <a:r>
              <a:rPr lang="pl-PL" sz="1600" dirty="0">
                <a:solidFill>
                  <a:schemeClr val="accent1">
                    <a:lumMod val="75000"/>
                  </a:schemeClr>
                </a:solidFill>
                <a:latin typeface="Arial" panose="020B0604020202020204" pitchFamily="34" charset="0"/>
                <a:cs typeface="Arial" panose="020B0604020202020204" pitchFamily="34" charset="0"/>
              </a:rPr>
              <a:t> from a </a:t>
            </a:r>
            <a:r>
              <a:rPr lang="pl-PL" sz="1600" dirty="0" err="1">
                <a:solidFill>
                  <a:schemeClr val="accent1">
                    <a:lumMod val="75000"/>
                  </a:schemeClr>
                </a:solidFill>
                <a:latin typeface="Arial" panose="020B0604020202020204" pitchFamily="34" charset="0"/>
                <a:cs typeface="Arial" panose="020B0604020202020204" pitchFamily="34" charset="0"/>
              </a:rPr>
              <a:t>registered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care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home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confirming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residence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there</a:t>
            </a:r>
            <a:r>
              <a:rPr lang="pl-PL" sz="1600" dirty="0">
                <a:solidFill>
                  <a:schemeClr val="accent1">
                    <a:lumMod val="75000"/>
                  </a:schemeClr>
                </a:solidFill>
                <a:latin typeface="Arial" panose="020B0604020202020204" pitchFamily="34" charset="0"/>
                <a:cs typeface="Arial" panose="020B0604020202020204" pitchFamily="34" charset="0"/>
              </a:rPr>
              <a:t> </a:t>
            </a: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employer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pension</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contributions</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annual</a:t>
            </a:r>
            <a:r>
              <a:rPr lang="pl-PL" sz="1600" dirty="0">
                <a:solidFill>
                  <a:schemeClr val="accent1">
                    <a:lumMod val="75000"/>
                  </a:schemeClr>
                </a:solidFill>
                <a:latin typeface="Arial" panose="020B0604020202020204" pitchFamily="34" charset="0"/>
                <a:cs typeface="Arial" panose="020B0604020202020204" pitchFamily="34" charset="0"/>
              </a:rPr>
              <a:t> business </a:t>
            </a:r>
            <a:r>
              <a:rPr lang="pl-PL" sz="1600" dirty="0" err="1">
                <a:solidFill>
                  <a:schemeClr val="accent1">
                    <a:lumMod val="75000"/>
                  </a:schemeClr>
                </a:solidFill>
                <a:latin typeface="Arial" panose="020B0604020202020204" pitchFamily="34" charset="0"/>
                <a:cs typeface="Arial" panose="020B0604020202020204" pitchFamily="34" charset="0"/>
              </a:rPr>
              <a:t>account</a:t>
            </a:r>
            <a:r>
              <a:rPr lang="pl-PL" sz="1600" dirty="0">
                <a:solidFill>
                  <a:schemeClr val="accent1">
                    <a:lumMod val="75000"/>
                  </a:schemeClr>
                </a:solidFill>
                <a:latin typeface="Arial" panose="020B0604020202020204" pitchFamily="34" charset="0"/>
                <a:cs typeface="Arial" panose="020B0604020202020204" pitchFamily="34" charset="0"/>
              </a:rPr>
              <a:t> of a </a:t>
            </a:r>
            <a:r>
              <a:rPr lang="pl-PL" sz="1600" dirty="0" err="1">
                <a:solidFill>
                  <a:schemeClr val="accent1">
                    <a:lumMod val="75000"/>
                  </a:schemeClr>
                </a:solidFill>
                <a:latin typeface="Arial" panose="020B0604020202020204" pitchFamily="34" charset="0"/>
                <a:cs typeface="Arial" panose="020B0604020202020204" pitchFamily="34" charset="0"/>
              </a:rPr>
              <a:t>self-employed</a:t>
            </a:r>
            <a:r>
              <a:rPr lang="pl-PL" sz="1600" dirty="0">
                <a:solidFill>
                  <a:schemeClr val="accent1">
                    <a:lumMod val="75000"/>
                  </a:schemeClr>
                </a:solidFill>
                <a:latin typeface="Arial" panose="020B0604020202020204" pitchFamily="34" charset="0"/>
                <a:cs typeface="Arial" panose="020B0604020202020204" pitchFamily="34" charset="0"/>
              </a:rPr>
              <a:t> person</a:t>
            </a:r>
          </a:p>
          <a:p>
            <a:pPr algn="just">
              <a:lnSpc>
                <a:spcPct val="150000"/>
              </a:lnSpc>
            </a:pPr>
            <a:r>
              <a:rPr lang="pl-PL" sz="1600" dirty="0">
                <a:solidFill>
                  <a:schemeClr val="accent1">
                    <a:lumMod val="75000"/>
                  </a:schemeClr>
                </a:solidFill>
                <a:latin typeface="Arial" panose="020B0604020202020204" pitchFamily="34" charset="0"/>
                <a:cs typeface="Arial" panose="020B0604020202020204" pitchFamily="34" charset="0"/>
              </a:rPr>
              <a:t>a P60 for a 12-month period –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P60 </a:t>
            </a:r>
            <a:r>
              <a:rPr lang="pl-PL" sz="1600" dirty="0" err="1">
                <a:solidFill>
                  <a:schemeClr val="accent1">
                    <a:lumMod val="75000"/>
                  </a:schemeClr>
                </a:solidFill>
                <a:latin typeface="Arial" panose="020B0604020202020204" pitchFamily="34" charset="0"/>
                <a:cs typeface="Arial" panose="020B0604020202020204" pitchFamily="34" charset="0"/>
              </a:rPr>
              <a:t>shows</a:t>
            </a:r>
            <a:r>
              <a:rPr lang="pl-PL" sz="1600" dirty="0">
                <a:solidFill>
                  <a:schemeClr val="accent1">
                    <a:lumMod val="75000"/>
                  </a:schemeClr>
                </a:solidFill>
                <a:latin typeface="Arial" panose="020B0604020202020204" pitchFamily="34" charset="0"/>
                <a:cs typeface="Arial" panose="020B0604020202020204" pitchFamily="34" charset="0"/>
              </a:rPr>
              <a:t> the </a:t>
            </a:r>
            <a:r>
              <a:rPr lang="pl-PL" sz="1600" dirty="0" err="1">
                <a:solidFill>
                  <a:schemeClr val="accent1">
                    <a:lumMod val="75000"/>
                  </a:schemeClr>
                </a:solidFill>
                <a:latin typeface="Arial" panose="020B0604020202020204" pitchFamily="34" charset="0"/>
                <a:cs typeface="Arial" panose="020B0604020202020204" pitchFamily="34" charset="0"/>
              </a:rPr>
              <a:t>tax</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you’ve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paid</a:t>
            </a:r>
            <a:r>
              <a:rPr lang="pl-PL" sz="1600" dirty="0">
                <a:solidFill>
                  <a:schemeClr val="accent1">
                    <a:lumMod val="75000"/>
                  </a:schemeClr>
                </a:solidFill>
                <a:latin typeface="Arial" panose="020B0604020202020204" pitchFamily="34" charset="0"/>
                <a:cs typeface="Arial" panose="020B0604020202020204" pitchFamily="34" charset="0"/>
              </a:rPr>
              <a:t> on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salary</a:t>
            </a:r>
            <a:r>
              <a:rPr lang="pl-PL" sz="1600" dirty="0">
                <a:solidFill>
                  <a:schemeClr val="accent1">
                    <a:lumMod val="75000"/>
                  </a:schemeClr>
                </a:solidFill>
                <a:latin typeface="Arial" panose="020B0604020202020204" pitchFamily="34" charset="0"/>
                <a:cs typeface="Arial" panose="020B0604020202020204" pitchFamily="34" charset="0"/>
              </a:rPr>
              <a:t> in the </a:t>
            </a:r>
            <a:r>
              <a:rPr lang="pl-PL" sz="1600" dirty="0" err="1">
                <a:solidFill>
                  <a:schemeClr val="accent1">
                    <a:lumMod val="75000"/>
                  </a:schemeClr>
                </a:solidFill>
                <a:latin typeface="Arial" panose="020B0604020202020204" pitchFamily="34" charset="0"/>
                <a:cs typeface="Arial" panose="020B0604020202020204" pitchFamily="34" charset="0"/>
              </a:rPr>
              <a:t>tax</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year</a:t>
            </a:r>
            <a:r>
              <a:rPr lang="pl-PL" sz="1600" dirty="0">
                <a:solidFill>
                  <a:schemeClr val="accent1">
                    <a:lumMod val="75000"/>
                  </a:schemeClr>
                </a:solidFill>
                <a:latin typeface="Arial" panose="020B0604020202020204" pitchFamily="34" charset="0"/>
                <a:cs typeface="Arial" panose="020B0604020202020204" pitchFamily="34" charset="0"/>
              </a:rPr>
              <a:t> (6 </a:t>
            </a:r>
            <a:r>
              <a:rPr lang="pl-PL" sz="1600" dirty="0" err="1">
                <a:solidFill>
                  <a:schemeClr val="accent1">
                    <a:lumMod val="75000"/>
                  </a:schemeClr>
                </a:solidFill>
                <a:latin typeface="Arial" panose="020B0604020202020204" pitchFamily="34" charset="0"/>
                <a:cs typeface="Arial" panose="020B0604020202020204" pitchFamily="34" charset="0"/>
              </a:rPr>
              <a:t>April</a:t>
            </a:r>
            <a:r>
              <a:rPr lang="pl-PL" sz="1600" dirty="0">
                <a:solidFill>
                  <a:schemeClr val="accent1">
                    <a:lumMod val="75000"/>
                  </a:schemeClr>
                </a:solidFill>
                <a:latin typeface="Arial" panose="020B0604020202020204" pitchFamily="34" charset="0"/>
                <a:cs typeface="Arial" panose="020B0604020202020204" pitchFamily="34" charset="0"/>
              </a:rPr>
              <a:t> to 5 </a:t>
            </a:r>
            <a:r>
              <a:rPr lang="pl-PL" sz="1600" dirty="0" err="1">
                <a:solidFill>
                  <a:schemeClr val="accent1">
                    <a:lumMod val="75000"/>
                  </a:schemeClr>
                </a:solidFill>
                <a:latin typeface="Arial" panose="020B0604020202020204" pitchFamily="34" charset="0"/>
                <a:cs typeface="Arial" panose="020B0604020202020204" pitchFamily="34" charset="0"/>
              </a:rPr>
              <a:t>April</a:t>
            </a:r>
            <a:r>
              <a:rPr lang="pl-PL" sz="1600" dirty="0">
                <a:solidFill>
                  <a:schemeClr val="accent1">
                    <a:lumMod val="75000"/>
                  </a:schemeClr>
                </a:solidFill>
                <a:latin typeface="Arial" panose="020B0604020202020204" pitchFamily="34" charset="0"/>
                <a:cs typeface="Arial" panose="020B0604020202020204" pitchFamily="34" charset="0"/>
              </a:rPr>
              <a:t>). </a:t>
            </a:r>
          </a:p>
          <a:p>
            <a:pPr algn="just">
              <a:lnSpc>
                <a:spcPct val="150000"/>
              </a:lnSpc>
            </a:pPr>
            <a:r>
              <a:rPr lang="pl-PL" sz="1600" dirty="0">
                <a:solidFill>
                  <a:schemeClr val="accent1">
                    <a:lumMod val="75000"/>
                  </a:schemeClr>
                </a:solidFill>
                <a:latin typeface="Arial" panose="020B0604020202020204" pitchFamily="34" charset="0"/>
                <a:cs typeface="Arial" panose="020B0604020202020204" pitchFamily="34" charset="0"/>
              </a:rPr>
              <a:t>a P45 </a:t>
            </a:r>
            <a:r>
              <a:rPr lang="pl-PL" sz="1600" dirty="0" err="1">
                <a:solidFill>
                  <a:schemeClr val="accent1">
                    <a:lumMod val="75000"/>
                  </a:schemeClr>
                </a:solidFill>
                <a:latin typeface="Arial" panose="020B0604020202020204" pitchFamily="34" charset="0"/>
                <a:cs typeface="Arial" panose="020B0604020202020204" pitchFamily="34" charset="0"/>
              </a:rPr>
              <a:t>showing</a:t>
            </a:r>
            <a:r>
              <a:rPr lang="pl-PL" sz="1600" dirty="0">
                <a:solidFill>
                  <a:schemeClr val="accent1">
                    <a:lumMod val="75000"/>
                  </a:schemeClr>
                </a:solidFill>
                <a:latin typeface="Arial" panose="020B0604020202020204" pitchFamily="34" charset="0"/>
                <a:cs typeface="Arial" panose="020B0604020202020204" pitchFamily="34" charset="0"/>
              </a:rPr>
              <a:t> the </a:t>
            </a:r>
            <a:r>
              <a:rPr lang="pl-PL" sz="1600" dirty="0" err="1">
                <a:solidFill>
                  <a:schemeClr val="accent1">
                    <a:lumMod val="75000"/>
                  </a:schemeClr>
                </a:solidFill>
                <a:latin typeface="Arial" panose="020B0604020202020204" pitchFamily="34" charset="0"/>
                <a:cs typeface="Arial" panose="020B0604020202020204" pitchFamily="34" charset="0"/>
              </a:rPr>
              <a:t>length</a:t>
            </a:r>
            <a:r>
              <a:rPr lang="pl-PL" sz="1600" dirty="0">
                <a:solidFill>
                  <a:schemeClr val="accent1">
                    <a:lumMod val="75000"/>
                  </a:schemeClr>
                </a:solidFill>
                <a:latin typeface="Arial" panose="020B0604020202020204" pitchFamily="34" charset="0"/>
                <a:cs typeface="Arial" panose="020B0604020202020204" pitchFamily="34" charset="0"/>
              </a:rPr>
              <a:t> of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previous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employment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should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get</a:t>
            </a:r>
            <a:r>
              <a:rPr lang="pl-PL" sz="1600" dirty="0">
                <a:solidFill>
                  <a:schemeClr val="accent1">
                    <a:lumMod val="75000"/>
                  </a:schemeClr>
                </a:solidFill>
                <a:latin typeface="Arial" panose="020B0604020202020204" pitchFamily="34" charset="0"/>
                <a:cs typeface="Arial" panose="020B0604020202020204" pitchFamily="34" charset="0"/>
              </a:rPr>
              <a:t> a P45 from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employer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when</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stop working for tchem</a:t>
            </a:r>
          </a:p>
          <a:p>
            <a:pPr algn="just">
              <a:lnSpc>
                <a:spcPct val="150000"/>
              </a:lnSpc>
            </a:pPr>
            <a:r>
              <a:rPr lang="pl-PL" sz="1600" dirty="0">
                <a:solidFill>
                  <a:schemeClr val="accent1">
                    <a:lumMod val="75000"/>
                  </a:schemeClr>
                </a:solidFill>
                <a:latin typeface="Arial" panose="020B0604020202020204" pitchFamily="34" charset="0"/>
                <a:cs typeface="Arial" panose="020B0604020202020204" pitchFamily="34" charset="0"/>
              </a:rPr>
              <a:t>Home Office </a:t>
            </a:r>
            <a:r>
              <a:rPr lang="pl-PL" sz="1600" dirty="0" err="1">
                <a:solidFill>
                  <a:schemeClr val="accent1">
                    <a:lumMod val="75000"/>
                  </a:schemeClr>
                </a:solidFill>
                <a:latin typeface="Arial" panose="020B0604020202020204" pitchFamily="34" charset="0"/>
                <a:cs typeface="Arial" panose="020B0604020202020204" pitchFamily="34" charset="0"/>
              </a:rPr>
              <a:t>may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ask</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for </a:t>
            </a:r>
            <a:r>
              <a:rPr lang="pl-PL" sz="1600" dirty="0" err="1">
                <a:solidFill>
                  <a:schemeClr val="accent1">
                    <a:lumMod val="75000"/>
                  </a:schemeClr>
                </a:solidFill>
                <a:latin typeface="Arial" panose="020B0604020202020204" pitchFamily="34" charset="0"/>
                <a:cs typeface="Arial" panose="020B0604020202020204" pitchFamily="34" charset="0"/>
              </a:rPr>
              <a:t>additional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evidence</a:t>
            </a:r>
            <a:r>
              <a:rPr lang="pl-PL" sz="1600" dirty="0">
                <a:solidFill>
                  <a:schemeClr val="accent1">
                    <a:lumMod val="75000"/>
                  </a:schemeClr>
                </a:solidFill>
                <a:latin typeface="Arial" panose="020B0604020202020204" pitchFamily="34" charset="0"/>
                <a:cs typeface="Arial" panose="020B0604020202020204" pitchFamily="34" charset="0"/>
              </a:rPr>
              <a:t> to </a:t>
            </a:r>
            <a:r>
              <a:rPr lang="pl-PL" sz="1600" dirty="0" err="1">
                <a:solidFill>
                  <a:schemeClr val="accent1">
                    <a:lumMod val="75000"/>
                  </a:schemeClr>
                </a:solidFill>
                <a:latin typeface="Arial" panose="020B0604020202020204" pitchFamily="34" charset="0"/>
                <a:cs typeface="Arial" panose="020B0604020202020204" pitchFamily="34" charset="0"/>
              </a:rPr>
              <a:t>confirm</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that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were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resident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here</a:t>
            </a:r>
            <a:r>
              <a:rPr lang="pl-PL" sz="1600" dirty="0">
                <a:solidFill>
                  <a:schemeClr val="accent1">
                    <a:lumMod val="75000"/>
                  </a:schemeClr>
                </a:solidFill>
                <a:latin typeface="Arial" panose="020B0604020202020204" pitchFamily="34" charset="0"/>
                <a:cs typeface="Arial" panose="020B0604020202020204" pitchFamily="34" charset="0"/>
              </a:rPr>
              <a:t> for </a:t>
            </a:r>
            <a:r>
              <a:rPr lang="pl-PL" sz="1600" dirty="0" err="1">
                <a:solidFill>
                  <a:schemeClr val="accent1">
                    <a:lumMod val="75000"/>
                  </a:schemeClr>
                </a:solidFill>
                <a:latin typeface="Arial" panose="020B0604020202020204" pitchFamily="34" charset="0"/>
                <a:cs typeface="Arial" panose="020B0604020202020204" pitchFamily="34" charset="0"/>
              </a:rPr>
              <a:t>at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least</a:t>
            </a:r>
            <a:r>
              <a:rPr lang="pl-PL" sz="1600" dirty="0">
                <a:solidFill>
                  <a:schemeClr val="accent1">
                    <a:lumMod val="75000"/>
                  </a:schemeClr>
                </a:solidFill>
                <a:latin typeface="Arial" panose="020B0604020202020204" pitchFamily="34" charset="0"/>
                <a:cs typeface="Arial" panose="020B0604020202020204" pitchFamily="34" charset="0"/>
              </a:rPr>
              <a:t> 6 </a:t>
            </a:r>
            <a:r>
              <a:rPr lang="pl-PL" sz="1600" dirty="0" err="1">
                <a:solidFill>
                  <a:schemeClr val="accent1">
                    <a:lumMod val="75000"/>
                  </a:schemeClr>
                </a:solidFill>
                <a:latin typeface="Arial" panose="020B0604020202020204" pitchFamily="34" charset="0"/>
                <a:cs typeface="Arial" panose="020B0604020202020204" pitchFamily="34" charset="0"/>
              </a:rPr>
              <a:t>months</a:t>
            </a:r>
            <a:r>
              <a:rPr lang="pl-PL" sz="1600" dirty="0">
                <a:solidFill>
                  <a:schemeClr val="accent1">
                    <a:lumMod val="75000"/>
                  </a:schemeClr>
                </a:solidFill>
                <a:latin typeface="Arial" panose="020B0604020202020204" pitchFamily="34" charset="0"/>
                <a:cs typeface="Arial" panose="020B0604020202020204" pitchFamily="34" charset="0"/>
              </a:rPr>
              <a:t> of </a:t>
            </a:r>
            <a:r>
              <a:rPr lang="pl-PL" sz="1600" dirty="0" err="1">
                <a:solidFill>
                  <a:schemeClr val="accent1">
                    <a:lumMod val="75000"/>
                  </a:schemeClr>
                </a:solidFill>
                <a:latin typeface="Arial" panose="020B0604020202020204" pitchFamily="34" charset="0"/>
                <a:cs typeface="Arial" panose="020B0604020202020204" pitchFamily="34" charset="0"/>
              </a:rPr>
              <a:t>that</a:t>
            </a:r>
            <a:r>
              <a:rPr lang="pl-PL" sz="1600" dirty="0">
                <a:solidFill>
                  <a:schemeClr val="accent1">
                    <a:lumMod val="75000"/>
                  </a:schemeClr>
                </a:solidFill>
                <a:latin typeface="Arial" panose="020B0604020202020204" pitchFamily="34" charset="0"/>
                <a:cs typeface="Arial" panose="020B0604020202020204" pitchFamily="34" charset="0"/>
              </a:rPr>
              <a:t> period.</a:t>
            </a:r>
          </a:p>
          <a:p>
            <a:pPr marL="0" indent="0" algn="just">
              <a:lnSpc>
                <a:spcPct val="150000"/>
              </a:lnSpc>
              <a:buNone/>
            </a:pPr>
            <a:endParaRPr lang="en-GB" altLang="en-US" sz="16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sz="2400" dirty="0"/>
          </a:p>
          <a:p>
            <a:pPr>
              <a:spcBef>
                <a:spcPts val="1200"/>
              </a:spcBef>
              <a:buFont typeface="Wingdings" panose="05000000000000000000" pitchFamily="2" charset="2"/>
              <a:buChar char="v"/>
              <a:defRPr/>
            </a:pPr>
            <a:endParaRPr lang="en-GB" altLang="en-US" dirty="0"/>
          </a:p>
          <a:p>
            <a:pPr>
              <a:defRPr/>
            </a:pPr>
            <a:endParaRPr lang="en-GB" altLang="en-US" dirty="0"/>
          </a:p>
        </p:txBody>
      </p:sp>
      <p:pic>
        <p:nvPicPr>
          <p:cNvPr id="4" name="Obraz 3">
            <a:extLst>
              <a:ext uri="{FF2B5EF4-FFF2-40B4-BE49-F238E27FC236}">
                <a16:creationId xmlns:a16="http://schemas.microsoft.com/office/drawing/2014/main" id="{91C964A9-DE51-4D43-8D56-B554AA4E82F7}"/>
              </a:ext>
            </a:extLst>
          </p:cNvPr>
          <p:cNvPicPr>
            <a:picLocks noChangeAspect="1"/>
          </p:cNvPicPr>
          <p:nvPr/>
        </p:nvPicPr>
        <p:blipFill>
          <a:blip r:embed="rId3"/>
          <a:stretch>
            <a:fillRect/>
          </a:stretch>
        </p:blipFill>
        <p:spPr>
          <a:xfrm>
            <a:off x="4578349" y="5867400"/>
            <a:ext cx="2184400" cy="990600"/>
          </a:xfrm>
          <a:prstGeom prst="rect">
            <a:avLst/>
          </a:prstGeom>
        </p:spPr>
      </p:pic>
    </p:spTree>
    <p:extLst>
      <p:ext uri="{BB962C8B-B14F-4D97-AF65-F5344CB8AC3E}">
        <p14:creationId xmlns:p14="http://schemas.microsoft.com/office/powerpoint/2010/main" val="107463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5DB03FED-3113-F54E-9F63-4BA3158ACFC0}"/>
              </a:ext>
            </a:extLst>
          </p:cNvPr>
          <p:cNvSpPr txBox="1">
            <a:spLocks/>
          </p:cNvSpPr>
          <p:nvPr/>
        </p:nvSpPr>
        <p:spPr>
          <a:xfrm>
            <a:off x="267001" y="474024"/>
            <a:ext cx="11657997" cy="52827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600" b="1" dirty="0" err="1">
                <a:solidFill>
                  <a:schemeClr val="accent1">
                    <a:lumMod val="75000"/>
                  </a:schemeClr>
                </a:solidFill>
                <a:latin typeface="Arial" panose="020B0604020202020204" pitchFamily="34" charset="0"/>
                <a:cs typeface="Arial" panose="020B0604020202020204" pitchFamily="34" charset="0"/>
              </a:rPr>
              <a:t>Evidence</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b="1" dirty="0" err="1">
                <a:solidFill>
                  <a:schemeClr val="accent1">
                    <a:lumMod val="75000"/>
                  </a:schemeClr>
                </a:solidFill>
                <a:latin typeface="Arial" panose="020B0604020202020204" pitchFamily="34" charset="0"/>
                <a:cs typeface="Arial" panose="020B0604020202020204" pitchFamily="34" charset="0"/>
              </a:rPr>
              <a:t>that</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b="1" dirty="0" err="1">
                <a:solidFill>
                  <a:schemeClr val="accent1">
                    <a:lumMod val="75000"/>
                  </a:schemeClr>
                </a:solidFill>
                <a:latin typeface="Arial" panose="020B0604020202020204" pitchFamily="34" charset="0"/>
                <a:cs typeface="Arial" panose="020B0604020202020204" pitchFamily="34" charset="0"/>
              </a:rPr>
              <a:t>covers</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b="1" dirty="0" err="1">
                <a:solidFill>
                  <a:schemeClr val="accent1">
                    <a:lumMod val="75000"/>
                  </a:schemeClr>
                </a:solidFill>
                <a:latin typeface="Arial" panose="020B0604020202020204" pitchFamily="34" charset="0"/>
                <a:cs typeface="Arial" panose="020B0604020202020204" pitchFamily="34" charset="0"/>
              </a:rPr>
              <a:t>shorter</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b="1" dirty="0" err="1">
                <a:solidFill>
                  <a:schemeClr val="accent1">
                    <a:lumMod val="75000"/>
                  </a:schemeClr>
                </a:solidFill>
                <a:latin typeface="Arial" panose="020B0604020202020204" pitchFamily="34" charset="0"/>
                <a:cs typeface="Arial" panose="020B0604020202020204" pitchFamily="34" charset="0"/>
              </a:rPr>
              <a:t>periods</a:t>
            </a:r>
            <a:r>
              <a:rPr lang="pl-PL" sz="1600" b="1" dirty="0">
                <a:solidFill>
                  <a:schemeClr val="accent1">
                    <a:lumMod val="75000"/>
                  </a:schemeClr>
                </a:solidFill>
                <a:latin typeface="Arial" panose="020B0604020202020204" pitchFamily="34" charset="0"/>
                <a:cs typeface="Arial" panose="020B0604020202020204" pitchFamily="34" charset="0"/>
              </a:rPr>
              <a:t> of </a:t>
            </a:r>
            <a:r>
              <a:rPr lang="pl-PL" sz="1600" b="1" dirty="0" err="1">
                <a:solidFill>
                  <a:schemeClr val="accent1">
                    <a:lumMod val="75000"/>
                  </a:schemeClr>
                </a:solidFill>
                <a:latin typeface="Arial" panose="020B0604020202020204" pitchFamily="34" charset="0"/>
                <a:cs typeface="Arial" panose="020B0604020202020204" pitchFamily="34" charset="0"/>
              </a:rPr>
              <a:t>time</a:t>
            </a:r>
            <a:endParaRPr lang="pl-PL" sz="1600" b="1"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pl-PL" sz="1600" b="1" dirty="0">
              <a:solidFill>
                <a:schemeClr val="accent1">
                  <a:lumMod val="75000"/>
                </a:schemeClr>
              </a:solidFill>
              <a:latin typeface="Arial" panose="020B0604020202020204" pitchFamily="34" charset="0"/>
              <a:cs typeface="Arial" panose="020B0604020202020204" pitchFamily="34" charset="0"/>
            </a:endParaRPr>
          </a:p>
          <a:p>
            <a:pPr algn="just"/>
            <a:r>
              <a:rPr lang="pl-PL" sz="1600" dirty="0" err="1">
                <a:solidFill>
                  <a:schemeClr val="accent1">
                    <a:lumMod val="75000"/>
                  </a:schemeClr>
                </a:solidFill>
                <a:latin typeface="Arial" panose="020B0604020202020204" pitchFamily="34" charset="0"/>
                <a:cs typeface="Arial" panose="020B0604020202020204" pitchFamily="34" charset="0"/>
              </a:rPr>
              <a:t>These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documents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count</a:t>
            </a:r>
            <a:r>
              <a:rPr lang="pl-PL" sz="1600" dirty="0">
                <a:solidFill>
                  <a:schemeClr val="accent1">
                    <a:lumMod val="75000"/>
                  </a:schemeClr>
                </a:solidFill>
                <a:latin typeface="Arial" panose="020B0604020202020204" pitchFamily="34" charset="0"/>
                <a:cs typeface="Arial" panose="020B0604020202020204" pitchFamily="34" charset="0"/>
              </a:rPr>
              <a:t> as </a:t>
            </a:r>
            <a:r>
              <a:rPr lang="pl-PL" sz="1600" dirty="0" err="1">
                <a:solidFill>
                  <a:schemeClr val="accent1">
                    <a:lumMod val="75000"/>
                  </a:schemeClr>
                </a:solidFill>
                <a:latin typeface="Arial" panose="020B0604020202020204" pitchFamily="34" charset="0"/>
                <a:cs typeface="Arial" panose="020B0604020202020204" pitchFamily="34" charset="0"/>
              </a:rPr>
              <a:t>evidence</a:t>
            </a:r>
            <a:r>
              <a:rPr lang="pl-PL" sz="1600" dirty="0">
                <a:solidFill>
                  <a:schemeClr val="accent1">
                    <a:lumMod val="75000"/>
                  </a:schemeClr>
                </a:solidFill>
                <a:latin typeface="Arial" panose="020B0604020202020204" pitchFamily="34" charset="0"/>
                <a:cs typeface="Arial" panose="020B0604020202020204" pitchFamily="34" charset="0"/>
              </a:rPr>
              <a:t> for 1 </a:t>
            </a:r>
            <a:r>
              <a:rPr lang="pl-PL" sz="1600" dirty="0" err="1">
                <a:solidFill>
                  <a:schemeClr val="accent1">
                    <a:lumMod val="75000"/>
                  </a:schemeClr>
                </a:solidFill>
                <a:latin typeface="Arial" panose="020B0604020202020204" pitchFamily="34" charset="0"/>
                <a:cs typeface="Arial" panose="020B0604020202020204" pitchFamily="34" charset="0"/>
              </a:rPr>
              <a:t>month</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if</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they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have</a:t>
            </a:r>
            <a:r>
              <a:rPr lang="pl-PL" sz="1600" dirty="0">
                <a:solidFill>
                  <a:schemeClr val="accent1">
                    <a:lumMod val="75000"/>
                  </a:schemeClr>
                </a:solidFill>
                <a:latin typeface="Arial" panose="020B0604020202020204" pitchFamily="34" charset="0"/>
                <a:cs typeface="Arial" panose="020B0604020202020204" pitchFamily="34" charset="0"/>
              </a:rPr>
              <a:t> a single </a:t>
            </a:r>
            <a:r>
              <a:rPr lang="pl-PL" sz="1600" dirty="0" err="1">
                <a:solidFill>
                  <a:schemeClr val="accent1">
                    <a:lumMod val="75000"/>
                  </a:schemeClr>
                </a:solidFill>
                <a:latin typeface="Arial" panose="020B0604020202020204" pitchFamily="34" charset="0"/>
                <a:cs typeface="Arial" panose="020B0604020202020204" pitchFamily="34" charset="0"/>
              </a:rPr>
              <a:t>date</a:t>
            </a:r>
            <a:r>
              <a:rPr lang="pl-PL" sz="1600" dirty="0">
                <a:solidFill>
                  <a:schemeClr val="accent1">
                    <a:lumMod val="75000"/>
                  </a:schemeClr>
                </a:solidFill>
                <a:latin typeface="Arial" panose="020B0604020202020204" pitchFamily="34" charset="0"/>
                <a:cs typeface="Arial" panose="020B0604020202020204" pitchFamily="34" charset="0"/>
              </a:rPr>
              <a:t> on. </a:t>
            </a:r>
            <a:r>
              <a:rPr lang="pl-PL" sz="1600" dirty="0" err="1">
                <a:solidFill>
                  <a:schemeClr val="accent1">
                    <a:lumMod val="75000"/>
                  </a:schemeClr>
                </a:solidFill>
                <a:latin typeface="Arial" panose="020B0604020202020204" pitchFamily="34" charset="0"/>
                <a:cs typeface="Arial" panose="020B0604020202020204" pitchFamily="34" charset="0"/>
              </a:rPr>
              <a:t>They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can</a:t>
            </a:r>
            <a:r>
              <a:rPr lang="pl-PL" sz="1600" dirty="0">
                <a:solidFill>
                  <a:schemeClr val="accent1">
                    <a:lumMod val="75000"/>
                  </a:schemeClr>
                </a:solidFill>
                <a:latin typeface="Arial" panose="020B0604020202020204" pitchFamily="34" charset="0"/>
                <a:cs typeface="Arial" panose="020B0604020202020204" pitchFamily="34" charset="0"/>
              </a:rPr>
              <a:t> be </a:t>
            </a:r>
            <a:r>
              <a:rPr lang="pl-PL" sz="1600" dirty="0" err="1">
                <a:solidFill>
                  <a:schemeClr val="accent1">
                    <a:lumMod val="75000"/>
                  </a:schemeClr>
                </a:solidFill>
                <a:latin typeface="Arial" panose="020B0604020202020204" pitchFamily="34" charset="0"/>
                <a:cs typeface="Arial" panose="020B0604020202020204" pitchFamily="34" charset="0"/>
              </a:rPr>
              <a:t>used</a:t>
            </a:r>
            <a:r>
              <a:rPr lang="pl-PL" sz="1600" dirty="0">
                <a:solidFill>
                  <a:schemeClr val="accent1">
                    <a:lumMod val="75000"/>
                  </a:schemeClr>
                </a:solidFill>
                <a:latin typeface="Arial" panose="020B0604020202020204" pitchFamily="34" charset="0"/>
                <a:cs typeface="Arial" panose="020B0604020202020204" pitchFamily="34" charset="0"/>
              </a:rPr>
              <a:t> to </a:t>
            </a:r>
            <a:r>
              <a:rPr lang="pl-PL" sz="1600" dirty="0" err="1">
                <a:solidFill>
                  <a:schemeClr val="accent1">
                    <a:lumMod val="75000"/>
                  </a:schemeClr>
                </a:solidFill>
                <a:latin typeface="Arial" panose="020B0604020202020204" pitchFamily="34" charset="0"/>
                <a:cs typeface="Arial" panose="020B0604020202020204" pitchFamily="34" charset="0"/>
              </a:rPr>
              <a:t>cover</a:t>
            </a:r>
            <a:r>
              <a:rPr lang="pl-PL" sz="1600" dirty="0">
                <a:solidFill>
                  <a:schemeClr val="accent1">
                    <a:lumMod val="75000"/>
                  </a:schemeClr>
                </a:solidFill>
                <a:latin typeface="Arial" panose="020B0604020202020204" pitchFamily="34" charset="0"/>
                <a:cs typeface="Arial" panose="020B0604020202020204" pitchFamily="34" charset="0"/>
              </a:rPr>
              <a:t> a </a:t>
            </a:r>
            <a:r>
              <a:rPr lang="pl-PL" sz="1600" dirty="0" err="1">
                <a:solidFill>
                  <a:schemeClr val="accent1">
                    <a:lumMod val="75000"/>
                  </a:schemeClr>
                </a:solidFill>
                <a:latin typeface="Arial" panose="020B0604020202020204" pitchFamily="34" charset="0"/>
                <a:cs typeface="Arial" panose="020B0604020202020204" pitchFamily="34" charset="0"/>
              </a:rPr>
              <a:t>longer</a:t>
            </a:r>
            <a:r>
              <a:rPr lang="pl-PL" sz="1600" dirty="0">
                <a:solidFill>
                  <a:schemeClr val="accent1">
                    <a:lumMod val="75000"/>
                  </a:schemeClr>
                </a:solidFill>
                <a:latin typeface="Arial" panose="020B0604020202020204" pitchFamily="34" charset="0"/>
                <a:cs typeface="Arial" panose="020B0604020202020204" pitchFamily="34" charset="0"/>
              </a:rPr>
              <a:t> period of </a:t>
            </a:r>
            <a:r>
              <a:rPr lang="pl-PL" sz="1600" dirty="0" err="1">
                <a:solidFill>
                  <a:schemeClr val="accent1">
                    <a:lumMod val="75000"/>
                  </a:schemeClr>
                </a:solidFill>
                <a:latin typeface="Arial" panose="020B0604020202020204" pitchFamily="34" charset="0"/>
                <a:cs typeface="Arial" panose="020B0604020202020204" pitchFamily="34" charset="0"/>
              </a:rPr>
              <a:t>time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if</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they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have</a:t>
            </a:r>
            <a:r>
              <a:rPr lang="pl-PL" sz="1600" dirty="0">
                <a:solidFill>
                  <a:schemeClr val="accent1">
                    <a:lumMod val="75000"/>
                  </a:schemeClr>
                </a:solidFill>
                <a:latin typeface="Arial" panose="020B0604020202020204" pitchFamily="34" charset="0"/>
                <a:cs typeface="Arial" panose="020B0604020202020204" pitchFamily="34" charset="0"/>
              </a:rPr>
              <a:t> a start and end </a:t>
            </a:r>
            <a:r>
              <a:rPr lang="pl-PL" sz="1600" dirty="0" err="1">
                <a:solidFill>
                  <a:schemeClr val="accent1">
                    <a:lumMod val="75000"/>
                  </a:schemeClr>
                </a:solidFill>
                <a:latin typeface="Arial" panose="020B0604020202020204" pitchFamily="34" charset="0"/>
                <a:cs typeface="Arial" panose="020B0604020202020204" pitchFamily="34" charset="0"/>
              </a:rPr>
              <a:t>date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covering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longer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than</a:t>
            </a:r>
            <a:r>
              <a:rPr lang="pl-PL" sz="1600" dirty="0">
                <a:solidFill>
                  <a:schemeClr val="accent1">
                    <a:lumMod val="75000"/>
                  </a:schemeClr>
                </a:solidFill>
                <a:latin typeface="Arial" panose="020B0604020202020204" pitchFamily="34" charset="0"/>
                <a:cs typeface="Arial" panose="020B0604020202020204" pitchFamily="34" charset="0"/>
              </a:rPr>
              <a:t> a </a:t>
            </a:r>
            <a:r>
              <a:rPr lang="pl-PL" sz="1600" dirty="0" err="1">
                <a:solidFill>
                  <a:schemeClr val="accent1">
                    <a:lumMod val="75000"/>
                  </a:schemeClr>
                </a:solidFill>
                <a:latin typeface="Arial" panose="020B0604020202020204" pitchFamily="34" charset="0"/>
                <a:cs typeface="Arial" panose="020B0604020202020204" pitchFamily="34" charset="0"/>
              </a:rPr>
              <a:t>month</a:t>
            </a:r>
            <a:r>
              <a:rPr lang="pl-PL" sz="1600" dirty="0">
                <a:solidFill>
                  <a:schemeClr val="accent1">
                    <a:lumMod val="75000"/>
                  </a:schemeClr>
                </a:solidFill>
                <a:latin typeface="Arial" panose="020B0604020202020204" pitchFamily="34" charset="0"/>
                <a:cs typeface="Arial" panose="020B0604020202020204" pitchFamily="34" charset="0"/>
              </a:rPr>
              <a:t>.</a:t>
            </a:r>
          </a:p>
          <a:p>
            <a:pPr algn="just"/>
            <a:r>
              <a:rPr lang="pl-PL" sz="1600" dirty="0">
                <a:solidFill>
                  <a:schemeClr val="accent1">
                    <a:lumMod val="75000"/>
                  </a:schemeClr>
                </a:solidFill>
                <a:latin typeface="Arial" panose="020B0604020202020204" pitchFamily="34" charset="0"/>
                <a:cs typeface="Arial" panose="020B0604020202020204" pitchFamily="34" charset="0"/>
              </a:rPr>
              <a:t>bank </a:t>
            </a:r>
            <a:r>
              <a:rPr lang="pl-PL" sz="1600" dirty="0" err="1">
                <a:solidFill>
                  <a:schemeClr val="accent1">
                    <a:lumMod val="75000"/>
                  </a:schemeClr>
                </a:solidFill>
                <a:latin typeface="Arial" panose="020B0604020202020204" pitchFamily="34" charset="0"/>
                <a:cs typeface="Arial" panose="020B0604020202020204" pitchFamily="34" charset="0"/>
              </a:rPr>
              <a:t>statement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showing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payments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received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spending</a:t>
            </a:r>
            <a:r>
              <a:rPr lang="pl-PL" sz="1600" dirty="0">
                <a:solidFill>
                  <a:schemeClr val="accent1">
                    <a:lumMod val="75000"/>
                  </a:schemeClr>
                </a:solidFill>
                <a:latin typeface="Arial" panose="020B0604020202020204" pitchFamily="34" charset="0"/>
                <a:cs typeface="Arial" panose="020B0604020202020204" pitchFamily="34" charset="0"/>
              </a:rPr>
              <a:t> in the UK</a:t>
            </a:r>
          </a:p>
          <a:p>
            <a:pPr algn="just"/>
            <a:r>
              <a:rPr lang="pl-PL" sz="1600" dirty="0" err="1">
                <a:solidFill>
                  <a:schemeClr val="accent1">
                    <a:lumMod val="75000"/>
                  </a:schemeClr>
                </a:solidFill>
                <a:latin typeface="Arial" panose="020B0604020202020204" pitchFamily="34" charset="0"/>
                <a:cs typeface="Arial" panose="020B0604020202020204" pitchFamily="34" charset="0"/>
              </a:rPr>
              <a:t>payslip</a:t>
            </a:r>
            <a:r>
              <a:rPr lang="pl-PL" sz="1600" dirty="0">
                <a:solidFill>
                  <a:schemeClr val="accent1">
                    <a:lumMod val="75000"/>
                  </a:schemeClr>
                </a:solidFill>
                <a:latin typeface="Arial" panose="020B0604020202020204" pitchFamily="34" charset="0"/>
                <a:cs typeface="Arial" panose="020B0604020202020204" pitchFamily="34" charset="0"/>
              </a:rPr>
              <a:t> for a UK-</a:t>
            </a:r>
            <a:r>
              <a:rPr lang="pl-PL" sz="1600" dirty="0" err="1">
                <a:solidFill>
                  <a:schemeClr val="accent1">
                    <a:lumMod val="75000"/>
                  </a:schemeClr>
                </a:solidFill>
                <a:latin typeface="Arial" panose="020B0604020202020204" pitchFamily="34" charset="0"/>
                <a:cs typeface="Arial" panose="020B0604020202020204" pitchFamily="34" charset="0"/>
              </a:rPr>
              <a:t>based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job</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r>
              <a:rPr lang="pl-PL" sz="1600" dirty="0" err="1">
                <a:solidFill>
                  <a:schemeClr val="accent1">
                    <a:lumMod val="75000"/>
                  </a:schemeClr>
                </a:solidFill>
                <a:latin typeface="Arial" panose="020B0604020202020204" pitchFamily="34" charset="0"/>
                <a:cs typeface="Arial" panose="020B0604020202020204" pitchFamily="34" charset="0"/>
              </a:rPr>
              <a:t>water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gas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electricity</a:t>
            </a:r>
            <a:r>
              <a:rPr lang="pl-PL" sz="1600" dirty="0">
                <a:solidFill>
                  <a:schemeClr val="accent1">
                    <a:lumMod val="75000"/>
                  </a:schemeClr>
                </a:solidFill>
                <a:latin typeface="Arial" panose="020B0604020202020204" pitchFamily="34" charset="0"/>
                <a:cs typeface="Arial" panose="020B0604020202020204" pitchFamily="34" charset="0"/>
              </a:rPr>
              <a:t> bill </a:t>
            </a:r>
            <a:r>
              <a:rPr lang="pl-PL" sz="1600" dirty="0" err="1">
                <a:solidFill>
                  <a:schemeClr val="accent1">
                    <a:lumMod val="75000"/>
                  </a:schemeClr>
                </a:solidFill>
                <a:latin typeface="Arial" panose="020B0604020202020204" pitchFamily="34" charset="0"/>
                <a:cs typeface="Arial" panose="020B0604020202020204" pitchFamily="34" charset="0"/>
              </a:rPr>
              <a:t>showing</a:t>
            </a:r>
            <a:r>
              <a:rPr lang="pl-PL" sz="1600" dirty="0">
                <a:solidFill>
                  <a:schemeClr val="accent1">
                    <a:lumMod val="75000"/>
                  </a:schemeClr>
                </a:solidFill>
                <a:latin typeface="Arial" panose="020B0604020202020204" pitchFamily="34" charset="0"/>
                <a:cs typeface="Arial" panose="020B0604020202020204" pitchFamily="34" charset="0"/>
              </a:rPr>
              <a:t> a UK </a:t>
            </a:r>
            <a:r>
              <a:rPr lang="pl-PL" sz="1600" dirty="0" err="1">
                <a:solidFill>
                  <a:schemeClr val="accent1">
                    <a:lumMod val="75000"/>
                  </a:schemeClr>
                </a:solidFill>
                <a:latin typeface="Arial" panose="020B0604020202020204" pitchFamily="34" charset="0"/>
                <a:cs typeface="Arial" panose="020B0604020202020204" pitchFamily="34" charset="0"/>
              </a:rPr>
              <a:t>address</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r>
              <a:rPr lang="pl-PL" sz="1600" dirty="0" err="1">
                <a:solidFill>
                  <a:schemeClr val="accent1">
                    <a:lumMod val="75000"/>
                  </a:schemeClr>
                </a:solidFill>
                <a:latin typeface="Arial" panose="020B0604020202020204" pitchFamily="34" charset="0"/>
                <a:cs typeface="Arial" panose="020B0604020202020204" pitchFamily="34" charset="0"/>
              </a:rPr>
              <a:t>landline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mobile </a:t>
            </a:r>
            <a:r>
              <a:rPr lang="pl-PL" sz="1600" dirty="0" err="1">
                <a:solidFill>
                  <a:schemeClr val="accent1">
                    <a:lumMod val="75000"/>
                  </a:schemeClr>
                </a:solidFill>
                <a:latin typeface="Arial" panose="020B0604020202020204" pitchFamily="34" charset="0"/>
                <a:cs typeface="Arial" panose="020B0604020202020204" pitchFamily="34" charset="0"/>
              </a:rPr>
              <a:t>telephone</a:t>
            </a:r>
            <a:r>
              <a:rPr lang="pl-PL" sz="1600" dirty="0">
                <a:solidFill>
                  <a:schemeClr val="accent1">
                    <a:lumMod val="75000"/>
                  </a:schemeClr>
                </a:solidFill>
                <a:latin typeface="Arial" panose="020B0604020202020204" pitchFamily="34" charset="0"/>
                <a:cs typeface="Arial" panose="020B0604020202020204" pitchFamily="34" charset="0"/>
              </a:rPr>
              <a:t>, TV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internet</a:t>
            </a:r>
            <a:r>
              <a:rPr lang="pl-PL" sz="1600" dirty="0">
                <a:solidFill>
                  <a:schemeClr val="accent1">
                    <a:lumMod val="75000"/>
                  </a:schemeClr>
                </a:solidFill>
                <a:latin typeface="Arial" panose="020B0604020202020204" pitchFamily="34" charset="0"/>
                <a:cs typeface="Arial" panose="020B0604020202020204" pitchFamily="34" charset="0"/>
              </a:rPr>
              <a:t> bill </a:t>
            </a:r>
            <a:r>
              <a:rPr lang="pl-PL" sz="1600" dirty="0" err="1">
                <a:solidFill>
                  <a:schemeClr val="accent1">
                    <a:lumMod val="75000"/>
                  </a:schemeClr>
                </a:solidFill>
                <a:latin typeface="Arial" panose="020B0604020202020204" pitchFamily="34" charset="0"/>
                <a:cs typeface="Arial" panose="020B0604020202020204" pitchFamily="34" charset="0"/>
              </a:rPr>
              <a:t>showing</a:t>
            </a:r>
            <a:r>
              <a:rPr lang="pl-PL" sz="1600" dirty="0">
                <a:solidFill>
                  <a:schemeClr val="accent1">
                    <a:lumMod val="75000"/>
                  </a:schemeClr>
                </a:solidFill>
                <a:latin typeface="Arial" panose="020B0604020202020204" pitchFamily="34" charset="0"/>
                <a:cs typeface="Arial" panose="020B0604020202020204" pitchFamily="34" charset="0"/>
              </a:rPr>
              <a:t> a UK </a:t>
            </a:r>
            <a:r>
              <a:rPr lang="pl-PL" sz="1600" dirty="0" err="1">
                <a:solidFill>
                  <a:schemeClr val="accent1">
                    <a:lumMod val="75000"/>
                  </a:schemeClr>
                </a:solidFill>
                <a:latin typeface="Arial" panose="020B0604020202020204" pitchFamily="34" charset="0"/>
                <a:cs typeface="Arial" panose="020B0604020202020204" pitchFamily="34" charset="0"/>
              </a:rPr>
              <a:t>address</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r>
              <a:rPr lang="pl-PL" sz="1600" dirty="0" err="1">
                <a:solidFill>
                  <a:schemeClr val="accent1">
                    <a:lumMod val="75000"/>
                  </a:schemeClr>
                </a:solidFill>
                <a:latin typeface="Arial" panose="020B0604020202020204" pitchFamily="34" charset="0"/>
                <a:cs typeface="Arial" panose="020B0604020202020204" pitchFamily="34" charset="0"/>
              </a:rPr>
              <a:t>domestic</a:t>
            </a:r>
            <a:r>
              <a:rPr lang="pl-PL" sz="1600" dirty="0">
                <a:solidFill>
                  <a:schemeClr val="accent1">
                    <a:lumMod val="75000"/>
                  </a:schemeClr>
                </a:solidFill>
                <a:latin typeface="Arial" panose="020B0604020202020204" pitchFamily="34" charset="0"/>
                <a:cs typeface="Arial" panose="020B0604020202020204" pitchFamily="34" charset="0"/>
              </a:rPr>
              <a:t> bill, </a:t>
            </a:r>
            <a:r>
              <a:rPr lang="pl-PL" sz="1600" dirty="0" err="1">
                <a:solidFill>
                  <a:schemeClr val="accent1">
                    <a:lumMod val="75000"/>
                  </a:schemeClr>
                </a:solidFill>
                <a:latin typeface="Arial" panose="020B0604020202020204" pitchFamily="34" charset="0"/>
                <a:cs typeface="Arial" panose="020B0604020202020204" pitchFamily="34" charset="0"/>
              </a:rPr>
              <a:t>such</a:t>
            </a:r>
            <a:r>
              <a:rPr lang="pl-PL" sz="1600" dirty="0">
                <a:solidFill>
                  <a:schemeClr val="accent1">
                    <a:lumMod val="75000"/>
                  </a:schemeClr>
                </a:solidFill>
                <a:latin typeface="Arial" panose="020B0604020202020204" pitchFamily="34" charset="0"/>
                <a:cs typeface="Arial" panose="020B0604020202020204" pitchFamily="34" charset="0"/>
              </a:rPr>
              <a:t> as for </a:t>
            </a:r>
            <a:r>
              <a:rPr lang="pl-PL" sz="1600" dirty="0" err="1">
                <a:solidFill>
                  <a:schemeClr val="accent1">
                    <a:lumMod val="75000"/>
                  </a:schemeClr>
                </a:solidFill>
                <a:latin typeface="Arial" panose="020B0604020202020204" pitchFamily="34" charset="0"/>
                <a:cs typeface="Arial" panose="020B0604020202020204" pitchFamily="34" charset="0"/>
              </a:rPr>
              <a:t>home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repairs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vet’s</a:t>
            </a:r>
            <a:r>
              <a:rPr lang="pl-PL" sz="1600" dirty="0">
                <a:solidFill>
                  <a:schemeClr val="accent1">
                    <a:lumMod val="75000"/>
                  </a:schemeClr>
                </a:solidFill>
                <a:latin typeface="Arial" panose="020B0604020202020204" pitchFamily="34" charset="0"/>
                <a:cs typeface="Arial" panose="020B0604020202020204" pitchFamily="34" charset="0"/>
              </a:rPr>
              <a:t> services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insurance</a:t>
            </a:r>
            <a:r>
              <a:rPr lang="pl-PL" sz="1600" dirty="0">
                <a:solidFill>
                  <a:schemeClr val="accent1">
                    <a:lumMod val="75000"/>
                  </a:schemeClr>
                </a:solidFill>
                <a:latin typeface="Arial" panose="020B0604020202020204" pitchFamily="34" charset="0"/>
                <a:cs typeface="Arial" panose="020B0604020202020204" pitchFamily="34" charset="0"/>
              </a:rPr>
              <a:t>, and </a:t>
            </a:r>
            <a:r>
              <a:rPr lang="pl-PL" sz="1600" dirty="0" err="1">
                <a:solidFill>
                  <a:schemeClr val="accent1">
                    <a:lumMod val="75000"/>
                  </a:schemeClr>
                </a:solidFill>
                <a:latin typeface="Arial" panose="020B0604020202020204" pitchFamily="34" charset="0"/>
                <a:cs typeface="Arial" panose="020B0604020202020204" pitchFamily="34" charset="0"/>
              </a:rPr>
              <a:t>evidence</a:t>
            </a:r>
            <a:r>
              <a:rPr lang="pl-PL" sz="1600" dirty="0">
                <a:solidFill>
                  <a:schemeClr val="accent1">
                    <a:lumMod val="75000"/>
                  </a:schemeClr>
                </a:solidFill>
                <a:latin typeface="Arial" panose="020B0604020202020204" pitchFamily="34" charset="0"/>
                <a:cs typeface="Arial" panose="020B0604020202020204" pitchFamily="34" charset="0"/>
              </a:rPr>
              <a:t> of </a:t>
            </a:r>
            <a:r>
              <a:rPr lang="pl-PL" sz="1600" dirty="0" err="1">
                <a:solidFill>
                  <a:schemeClr val="accent1">
                    <a:lumMod val="75000"/>
                  </a:schemeClr>
                </a:solidFill>
                <a:latin typeface="Arial" panose="020B0604020202020204" pitchFamily="34" charset="0"/>
                <a:cs typeface="Arial" panose="020B0604020202020204" pitchFamily="34" charset="0"/>
              </a:rPr>
              <a:t>payment</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r>
              <a:rPr lang="pl-PL" sz="1600" dirty="0" err="1">
                <a:solidFill>
                  <a:schemeClr val="accent1">
                    <a:lumMod val="75000"/>
                  </a:schemeClr>
                </a:solidFill>
                <a:latin typeface="Arial" panose="020B0604020202020204" pitchFamily="34" charset="0"/>
                <a:cs typeface="Arial" panose="020B0604020202020204" pitchFamily="34" charset="0"/>
              </a:rPr>
              <a:t>card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letter</a:t>
            </a:r>
            <a:r>
              <a:rPr lang="pl-PL" sz="1600" dirty="0">
                <a:solidFill>
                  <a:schemeClr val="accent1">
                    <a:lumMod val="75000"/>
                  </a:schemeClr>
                </a:solidFill>
                <a:latin typeface="Arial" panose="020B0604020202020204" pitchFamily="34" charset="0"/>
                <a:cs typeface="Arial" panose="020B0604020202020204" pitchFamily="34" charset="0"/>
              </a:rPr>
              <a:t> from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GP, </a:t>
            </a:r>
            <a:r>
              <a:rPr lang="pl-PL" sz="1600" dirty="0" err="1">
                <a:solidFill>
                  <a:schemeClr val="accent1">
                    <a:lumMod val="75000"/>
                  </a:schemeClr>
                </a:solidFill>
                <a:latin typeface="Arial" panose="020B0604020202020204" pitchFamily="34" charset="0"/>
                <a:cs typeface="Arial" panose="020B0604020202020204" pitchFamily="34" charset="0"/>
              </a:rPr>
              <a:t>hospital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other </a:t>
            </a:r>
            <a:r>
              <a:rPr lang="pl-PL" sz="1600" dirty="0" err="1">
                <a:solidFill>
                  <a:schemeClr val="accent1">
                    <a:lumMod val="75000"/>
                  </a:schemeClr>
                </a:solidFill>
                <a:latin typeface="Arial" panose="020B0604020202020204" pitchFamily="34" charset="0"/>
                <a:cs typeface="Arial" panose="020B0604020202020204" pitchFamily="34" charset="0"/>
              </a:rPr>
              <a:t>healthcare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professional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confirming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appointments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have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made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attended</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r>
              <a:rPr lang="pl-PL" sz="1600" dirty="0" err="1">
                <a:solidFill>
                  <a:schemeClr val="accent1">
                    <a:lumMod val="75000"/>
                  </a:schemeClr>
                </a:solidFill>
                <a:latin typeface="Arial" panose="020B0604020202020204" pitchFamily="34" charset="0"/>
                <a:cs typeface="Arial" panose="020B0604020202020204" pitchFamily="34" charset="0"/>
              </a:rPr>
              <a:t>letter</a:t>
            </a:r>
            <a:r>
              <a:rPr lang="pl-PL" sz="1600" dirty="0">
                <a:solidFill>
                  <a:schemeClr val="accent1">
                    <a:lumMod val="75000"/>
                  </a:schemeClr>
                </a:solidFill>
                <a:latin typeface="Arial" panose="020B0604020202020204" pitchFamily="34" charset="0"/>
                <a:cs typeface="Arial" panose="020B0604020202020204" pitchFamily="34" charset="0"/>
              </a:rPr>
              <a:t> from a </a:t>
            </a:r>
            <a:r>
              <a:rPr lang="pl-PL" sz="1600" dirty="0" err="1">
                <a:solidFill>
                  <a:schemeClr val="accent1">
                    <a:lumMod val="75000"/>
                  </a:schemeClr>
                </a:solidFill>
                <a:latin typeface="Arial" panose="020B0604020202020204" pitchFamily="34" charset="0"/>
                <a:cs typeface="Arial" panose="020B0604020202020204" pitchFamily="34" charset="0"/>
              </a:rPr>
              <a:t>government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department</a:t>
            </a:r>
            <a:r>
              <a:rPr lang="pl-PL" sz="1600" dirty="0">
                <a:solidFill>
                  <a:schemeClr val="accent1">
                    <a:lumMod val="75000"/>
                  </a:schemeClr>
                </a:solidFill>
                <a:latin typeface="Arial" panose="020B0604020202020204" pitchFamily="34" charset="0"/>
                <a:cs typeface="Arial" panose="020B0604020202020204" pitchFamily="34" charset="0"/>
              </a:rPr>
              <a:t>, public service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charity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that</a:t>
            </a:r>
            <a:r>
              <a:rPr lang="pl-PL" sz="1600" dirty="0">
                <a:solidFill>
                  <a:schemeClr val="accent1">
                    <a:lumMod val="75000"/>
                  </a:schemeClr>
                </a:solidFill>
                <a:latin typeface="Arial" panose="020B0604020202020204" pitchFamily="34" charset="0"/>
                <a:cs typeface="Arial" panose="020B0604020202020204" pitchFamily="34" charset="0"/>
              </a:rPr>
              <a:t> show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dealt</a:t>
            </a:r>
            <a:r>
              <a:rPr lang="pl-PL" sz="1600" dirty="0">
                <a:solidFill>
                  <a:schemeClr val="accent1">
                    <a:lumMod val="75000"/>
                  </a:schemeClr>
                </a:solidFill>
                <a:latin typeface="Arial" panose="020B0604020202020204" pitchFamily="34" charset="0"/>
                <a:cs typeface="Arial" panose="020B0604020202020204" pitchFamily="34" charset="0"/>
              </a:rPr>
              <a:t> with </a:t>
            </a:r>
            <a:r>
              <a:rPr lang="pl-PL" sz="1600" dirty="0" err="1">
                <a:solidFill>
                  <a:schemeClr val="accent1">
                    <a:lumMod val="75000"/>
                  </a:schemeClr>
                </a:solidFill>
                <a:latin typeface="Arial" panose="020B0604020202020204" pitchFamily="34" charset="0"/>
                <a:cs typeface="Arial" panose="020B0604020202020204" pitchFamily="34" charset="0"/>
              </a:rPr>
              <a:t>them</a:t>
            </a:r>
            <a:r>
              <a:rPr lang="pl-PL" sz="1600" dirty="0">
                <a:solidFill>
                  <a:schemeClr val="accent1">
                    <a:lumMod val="75000"/>
                  </a:schemeClr>
                </a:solidFill>
                <a:latin typeface="Arial" panose="020B0604020202020204" pitchFamily="34" charset="0"/>
                <a:cs typeface="Arial" panose="020B0604020202020204" pitchFamily="34" charset="0"/>
              </a:rPr>
              <a:t> on a </a:t>
            </a:r>
            <a:r>
              <a:rPr lang="pl-PL" sz="1600" dirty="0" err="1">
                <a:solidFill>
                  <a:schemeClr val="accent1">
                    <a:lumMod val="75000"/>
                  </a:schemeClr>
                </a:solidFill>
                <a:latin typeface="Arial" panose="020B0604020202020204" pitchFamily="34" charset="0"/>
                <a:cs typeface="Arial" panose="020B0604020202020204" pitchFamily="34" charset="0"/>
              </a:rPr>
              <a:t>particular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date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for a </a:t>
            </a:r>
            <a:r>
              <a:rPr lang="pl-PL" sz="1600" dirty="0" err="1">
                <a:solidFill>
                  <a:schemeClr val="accent1">
                    <a:lumMod val="75000"/>
                  </a:schemeClr>
                </a:solidFill>
                <a:latin typeface="Arial" panose="020B0604020202020204" pitchFamily="34" charset="0"/>
                <a:cs typeface="Arial" panose="020B0604020202020204" pitchFamily="34" charset="0"/>
              </a:rPr>
              <a:t>particular</a:t>
            </a:r>
            <a:r>
              <a:rPr lang="pl-PL" sz="1600" dirty="0">
                <a:solidFill>
                  <a:schemeClr val="accent1">
                    <a:lumMod val="75000"/>
                  </a:schemeClr>
                </a:solidFill>
                <a:latin typeface="Arial" panose="020B0604020202020204" pitchFamily="34" charset="0"/>
                <a:cs typeface="Arial" panose="020B0604020202020204" pitchFamily="34" charset="0"/>
              </a:rPr>
              <a:t> period (for </a:t>
            </a:r>
            <a:r>
              <a:rPr lang="pl-PL" sz="1600" dirty="0" err="1">
                <a:solidFill>
                  <a:schemeClr val="accent1">
                    <a:lumMod val="75000"/>
                  </a:schemeClr>
                </a:solidFill>
                <a:latin typeface="Arial" panose="020B0604020202020204" pitchFamily="34" charset="0"/>
                <a:cs typeface="Arial" panose="020B0604020202020204" pitchFamily="34" charset="0"/>
              </a:rPr>
              <a:t>example</a:t>
            </a:r>
            <a:r>
              <a:rPr lang="pl-PL" sz="1600" dirty="0">
                <a:solidFill>
                  <a:schemeClr val="accent1">
                    <a:lumMod val="75000"/>
                  </a:schemeClr>
                </a:solidFill>
                <a:latin typeface="Arial" panose="020B0604020202020204" pitchFamily="34" charset="0"/>
                <a:cs typeface="Arial" panose="020B0604020202020204" pitchFamily="34" charset="0"/>
              </a:rPr>
              <a:t> Job Centre Plus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Citizens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Advice</a:t>
            </a:r>
            <a:r>
              <a:rPr lang="pl-PL" sz="1600" dirty="0">
                <a:solidFill>
                  <a:schemeClr val="accent1">
                    <a:lumMod val="75000"/>
                  </a:schemeClr>
                </a:solidFill>
                <a:latin typeface="Arial" panose="020B0604020202020204" pitchFamily="34" charset="0"/>
                <a:cs typeface="Arial" panose="020B0604020202020204" pitchFamily="34" charset="0"/>
              </a:rPr>
              <a:t>)</a:t>
            </a:r>
          </a:p>
          <a:p>
            <a:pPr algn="just"/>
            <a:r>
              <a:rPr lang="pl-PL" sz="1600" dirty="0" err="1">
                <a:solidFill>
                  <a:schemeClr val="accent1">
                    <a:lumMod val="75000"/>
                  </a:schemeClr>
                </a:solidFill>
                <a:latin typeface="Arial" panose="020B0604020202020204" pitchFamily="34" charset="0"/>
                <a:cs typeface="Arial" panose="020B0604020202020204" pitchFamily="34" charset="0"/>
              </a:rPr>
              <a:t>passport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stamp</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confirming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entry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at</a:t>
            </a:r>
            <a:r>
              <a:rPr lang="pl-PL" sz="1600" dirty="0">
                <a:solidFill>
                  <a:schemeClr val="accent1">
                    <a:lumMod val="75000"/>
                  </a:schemeClr>
                </a:solidFill>
                <a:latin typeface="Arial" panose="020B0604020202020204" pitchFamily="34" charset="0"/>
                <a:cs typeface="Arial" panose="020B0604020202020204" pitchFamily="34" charset="0"/>
              </a:rPr>
              <a:t> the UK </a:t>
            </a:r>
            <a:r>
              <a:rPr lang="pl-PL" sz="1600" dirty="0" err="1">
                <a:solidFill>
                  <a:schemeClr val="accent1">
                    <a:lumMod val="75000"/>
                  </a:schemeClr>
                </a:solidFill>
                <a:latin typeface="Arial" panose="020B0604020202020204" pitchFamily="34" charset="0"/>
                <a:cs typeface="Arial" panose="020B0604020202020204" pitchFamily="34" charset="0"/>
              </a:rPr>
              <a:t>border</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r>
              <a:rPr lang="pl-PL" sz="1600" dirty="0" err="1">
                <a:solidFill>
                  <a:schemeClr val="accent1">
                    <a:lumMod val="75000"/>
                  </a:schemeClr>
                </a:solidFill>
                <a:latin typeface="Arial" panose="020B0604020202020204" pitchFamily="34" charset="0"/>
                <a:cs typeface="Arial" panose="020B0604020202020204" pitchFamily="34" charset="0"/>
              </a:rPr>
              <a:t>used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travel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ticket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confirming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entered</a:t>
            </a:r>
            <a:r>
              <a:rPr lang="pl-PL" sz="1600" dirty="0">
                <a:solidFill>
                  <a:schemeClr val="accent1">
                    <a:lumMod val="75000"/>
                  </a:schemeClr>
                </a:solidFill>
                <a:latin typeface="Arial" panose="020B0604020202020204" pitchFamily="34" charset="0"/>
                <a:cs typeface="Arial" panose="020B0604020202020204" pitchFamily="34" charset="0"/>
              </a:rPr>
              <a:t> the UK from </a:t>
            </a:r>
            <a:r>
              <a:rPr lang="pl-PL" sz="1600" dirty="0" err="1">
                <a:solidFill>
                  <a:schemeClr val="accent1">
                    <a:lumMod val="75000"/>
                  </a:schemeClr>
                </a:solidFill>
                <a:latin typeface="Arial" panose="020B0604020202020204" pitchFamily="34" charset="0"/>
                <a:cs typeface="Arial" panose="020B0604020202020204" pitchFamily="34" charset="0"/>
              </a:rPr>
              <a:t>another</a:t>
            </a:r>
            <a:r>
              <a:rPr lang="pl-PL" sz="1600" dirty="0">
                <a:solidFill>
                  <a:schemeClr val="accent1">
                    <a:lumMod val="75000"/>
                  </a:schemeClr>
                </a:solidFill>
                <a:latin typeface="Arial" panose="020B0604020202020204" pitchFamily="34" charset="0"/>
                <a:cs typeface="Arial" panose="020B0604020202020204" pitchFamily="34" charset="0"/>
              </a:rPr>
              <a:t> country</a:t>
            </a:r>
          </a:p>
          <a:p>
            <a:pPr algn="just"/>
            <a:r>
              <a:rPr lang="pl-PL" sz="1600" dirty="0" err="1">
                <a:solidFill>
                  <a:schemeClr val="accent1">
                    <a:lumMod val="75000"/>
                  </a:schemeClr>
                </a:solidFill>
                <a:latin typeface="Arial" panose="020B0604020202020204" pitchFamily="34" charset="0"/>
                <a:cs typeface="Arial" panose="020B0604020202020204" pitchFamily="34" charset="0"/>
              </a:rPr>
              <a:t>invoice</a:t>
            </a:r>
            <a:r>
              <a:rPr lang="pl-PL" sz="1600" dirty="0">
                <a:solidFill>
                  <a:schemeClr val="accent1">
                    <a:lumMod val="75000"/>
                  </a:schemeClr>
                </a:solidFill>
                <a:latin typeface="Arial" panose="020B0604020202020204" pitchFamily="34" charset="0"/>
                <a:cs typeface="Arial" panose="020B0604020202020204" pitchFamily="34" charset="0"/>
              </a:rPr>
              <a:t> for </a:t>
            </a:r>
            <a:r>
              <a:rPr lang="pl-PL" sz="1600" dirty="0" err="1">
                <a:solidFill>
                  <a:schemeClr val="accent1">
                    <a:lumMod val="75000"/>
                  </a:schemeClr>
                </a:solidFill>
                <a:latin typeface="Arial" panose="020B0604020202020204" pitchFamily="34" charset="0"/>
                <a:cs typeface="Arial" panose="020B0604020202020204" pitchFamily="34" charset="0"/>
              </a:rPr>
              <a:t>work</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have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done</a:t>
            </a:r>
            <a:r>
              <a:rPr lang="pl-PL" sz="1600" dirty="0">
                <a:solidFill>
                  <a:schemeClr val="accent1">
                    <a:lumMod val="75000"/>
                  </a:schemeClr>
                </a:solidFill>
                <a:latin typeface="Arial" panose="020B0604020202020204" pitchFamily="34" charset="0"/>
                <a:cs typeface="Arial" panose="020B0604020202020204" pitchFamily="34" charset="0"/>
              </a:rPr>
              <a:t> in the UK and </a:t>
            </a:r>
            <a:r>
              <a:rPr lang="pl-PL" sz="1600" dirty="0" err="1">
                <a:solidFill>
                  <a:schemeClr val="accent1">
                    <a:lumMod val="75000"/>
                  </a:schemeClr>
                </a:solidFill>
                <a:latin typeface="Arial" panose="020B0604020202020204" pitchFamily="34" charset="0"/>
                <a:cs typeface="Arial" panose="020B0604020202020204" pitchFamily="34" charset="0"/>
              </a:rPr>
              <a:t>evidence</a:t>
            </a:r>
            <a:r>
              <a:rPr lang="pl-PL" sz="1600" dirty="0">
                <a:solidFill>
                  <a:schemeClr val="accent1">
                    <a:lumMod val="75000"/>
                  </a:schemeClr>
                </a:solidFill>
                <a:latin typeface="Arial" panose="020B0604020202020204" pitchFamily="34" charset="0"/>
                <a:cs typeface="Arial" panose="020B0604020202020204" pitchFamily="34" charset="0"/>
              </a:rPr>
              <a:t> of </a:t>
            </a:r>
            <a:r>
              <a:rPr lang="pl-PL" sz="1600" dirty="0" err="1">
                <a:solidFill>
                  <a:schemeClr val="accent1">
                    <a:lumMod val="75000"/>
                  </a:schemeClr>
                </a:solidFill>
                <a:latin typeface="Arial" panose="020B0604020202020204" pitchFamily="34" charset="0"/>
                <a:cs typeface="Arial" panose="020B0604020202020204" pitchFamily="34" charset="0"/>
              </a:rPr>
              <a:t>payment</a:t>
            </a:r>
            <a:endParaRPr lang="pl-PL" sz="1600" dirty="0">
              <a:solidFill>
                <a:schemeClr val="accent1">
                  <a:lumMod val="75000"/>
                </a:schemeClr>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defRPr/>
            </a:pPr>
            <a:endParaRPr lang="en-GB" altLang="en-US" sz="2400" dirty="0"/>
          </a:p>
          <a:p>
            <a:pPr>
              <a:spcBef>
                <a:spcPts val="1200"/>
              </a:spcBef>
              <a:buFont typeface="Wingdings" panose="05000000000000000000" pitchFamily="2" charset="2"/>
              <a:buChar char="v"/>
              <a:defRPr/>
            </a:pPr>
            <a:endParaRPr lang="en-GB" altLang="en-US" dirty="0"/>
          </a:p>
          <a:p>
            <a:pPr>
              <a:defRPr/>
            </a:pPr>
            <a:endParaRPr lang="en-GB" altLang="en-US" dirty="0"/>
          </a:p>
        </p:txBody>
      </p:sp>
      <p:pic>
        <p:nvPicPr>
          <p:cNvPr id="3" name="Obraz 2">
            <a:extLst>
              <a:ext uri="{FF2B5EF4-FFF2-40B4-BE49-F238E27FC236}">
                <a16:creationId xmlns:a16="http://schemas.microsoft.com/office/drawing/2014/main" id="{D9A0E267-80C2-9240-8B19-17299EE859B7}"/>
              </a:ext>
            </a:extLst>
          </p:cNvPr>
          <p:cNvPicPr>
            <a:picLocks noChangeAspect="1"/>
          </p:cNvPicPr>
          <p:nvPr/>
        </p:nvPicPr>
        <p:blipFill>
          <a:blip r:embed="rId3"/>
          <a:stretch>
            <a:fillRect/>
          </a:stretch>
        </p:blipFill>
        <p:spPr>
          <a:xfrm>
            <a:off x="4664074" y="5756791"/>
            <a:ext cx="2184400" cy="990600"/>
          </a:xfrm>
          <a:prstGeom prst="rect">
            <a:avLst/>
          </a:prstGeom>
        </p:spPr>
      </p:pic>
    </p:spTree>
    <p:extLst>
      <p:ext uri="{BB962C8B-B14F-4D97-AF65-F5344CB8AC3E}">
        <p14:creationId xmlns:p14="http://schemas.microsoft.com/office/powerpoint/2010/main" val="383093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70ABCA42-A406-6A46-82A2-CE6C772A5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70" y="688305"/>
            <a:ext cx="8487520" cy="4298731"/>
          </a:xfrm>
          <a:prstGeom prst="rect">
            <a:avLst/>
          </a:prstGeom>
        </p:spPr>
      </p:pic>
      <p:pic>
        <p:nvPicPr>
          <p:cNvPr id="3" name="Obraz 2">
            <a:extLst>
              <a:ext uri="{FF2B5EF4-FFF2-40B4-BE49-F238E27FC236}">
                <a16:creationId xmlns:a16="http://schemas.microsoft.com/office/drawing/2014/main" id="{461D3F27-7C0B-D64E-A766-88140F6C6E70}"/>
              </a:ext>
            </a:extLst>
          </p:cNvPr>
          <p:cNvPicPr>
            <a:picLocks noChangeAspect="1"/>
          </p:cNvPicPr>
          <p:nvPr/>
        </p:nvPicPr>
        <p:blipFill>
          <a:blip r:embed="rId4"/>
          <a:stretch>
            <a:fillRect/>
          </a:stretch>
        </p:blipFill>
        <p:spPr>
          <a:xfrm>
            <a:off x="4649786" y="5867400"/>
            <a:ext cx="2184400" cy="990600"/>
          </a:xfrm>
          <a:prstGeom prst="rect">
            <a:avLst/>
          </a:prstGeom>
        </p:spPr>
      </p:pic>
    </p:spTree>
    <p:extLst>
      <p:ext uri="{BB962C8B-B14F-4D97-AF65-F5344CB8AC3E}">
        <p14:creationId xmlns:p14="http://schemas.microsoft.com/office/powerpoint/2010/main" val="35455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1C256-98F3-0549-ADDF-87276BF86B2F}"/>
              </a:ext>
            </a:extLst>
          </p:cNvPr>
          <p:cNvSpPr txBox="1">
            <a:spLocks/>
          </p:cNvSpPr>
          <p:nvPr/>
        </p:nvSpPr>
        <p:spPr>
          <a:xfrm>
            <a:off x="198683" y="0"/>
            <a:ext cx="11794633" cy="59069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1200"/>
              </a:spcBef>
            </a:pPr>
            <a:endParaRPr lang="en-GB" sz="2000" dirty="0">
              <a:solidFill>
                <a:schemeClr val="accent1">
                  <a:lumMod val="75000"/>
                </a:schemeClr>
              </a:solidFill>
              <a:latin typeface="Calibri" panose="020F0502020204030204" pitchFamily="34" charset="0"/>
              <a:cs typeface="Calibri" panose="020F0502020204030204" pitchFamily="34" charset="0"/>
            </a:endParaRPr>
          </a:p>
          <a:p>
            <a:pPr algn="just">
              <a:lnSpc>
                <a:spcPct val="150000"/>
              </a:lnSpc>
              <a:spcBef>
                <a:spcPts val="1200"/>
              </a:spcBef>
            </a:pPr>
            <a:r>
              <a:rPr lang="en-GB" sz="1700" dirty="0">
                <a:solidFill>
                  <a:schemeClr val="accent1">
                    <a:lumMod val="75000"/>
                  </a:schemeClr>
                </a:solidFill>
                <a:latin typeface="Arial" panose="020B0604020202020204" pitchFamily="34" charset="0"/>
                <a:cs typeface="Arial" panose="020B0604020202020204" pitchFamily="34" charset="0"/>
              </a:rPr>
              <a:t>During the Implementation Period, EU citizens will continue to be able to use their passports or ID cards to evidence their rights and entitlements. These online services provide them with an alternative way to demonstrate this</a:t>
            </a:r>
            <a:endParaRPr lang="en-GB" sz="1700" strike="sngStrike"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spcBef>
                <a:spcPts val="1200"/>
              </a:spcBef>
            </a:pPr>
            <a:r>
              <a:rPr lang="en-GB" altLang="en-US" sz="1700" dirty="0">
                <a:solidFill>
                  <a:schemeClr val="accent1">
                    <a:lumMod val="75000"/>
                  </a:schemeClr>
                </a:solidFill>
                <a:latin typeface="Arial" panose="020B0604020202020204" pitchFamily="34" charset="0"/>
                <a:cs typeface="Arial" panose="020B0604020202020204" pitchFamily="34" charset="0"/>
              </a:rPr>
              <a:t>The Home Office is developing a range of online services, enabling migrants to access their </a:t>
            </a:r>
            <a:r>
              <a:rPr lang="en-GB" altLang="en-US" sz="1700" b="1" dirty="0">
                <a:solidFill>
                  <a:schemeClr val="accent1">
                    <a:lumMod val="75000"/>
                  </a:schemeClr>
                </a:solidFill>
                <a:latin typeface="Arial" panose="020B0604020202020204" pitchFamily="34" charset="0"/>
                <a:cs typeface="Arial" panose="020B0604020202020204" pitchFamily="34" charset="0"/>
              </a:rPr>
              <a:t>immigration </a:t>
            </a:r>
            <a:r>
              <a:rPr lang="en-GB" altLang="en-US" sz="1700" dirty="0">
                <a:solidFill>
                  <a:schemeClr val="accent1">
                    <a:lumMod val="75000"/>
                  </a:schemeClr>
                </a:solidFill>
                <a:latin typeface="Arial" panose="020B0604020202020204" pitchFamily="34" charset="0"/>
                <a:cs typeface="Arial" panose="020B0604020202020204" pitchFamily="34" charset="0"/>
              </a:rPr>
              <a:t>status, and prove their </a:t>
            </a:r>
            <a:r>
              <a:rPr lang="en-GB" altLang="en-US" sz="1700" b="1" dirty="0">
                <a:solidFill>
                  <a:schemeClr val="accent1">
                    <a:lumMod val="75000"/>
                  </a:schemeClr>
                </a:solidFill>
                <a:latin typeface="Arial" panose="020B0604020202020204" pitchFamily="34" charset="0"/>
                <a:cs typeface="Arial" panose="020B0604020202020204" pitchFamily="34" charset="0"/>
              </a:rPr>
              <a:t>entitlement </a:t>
            </a:r>
            <a:r>
              <a:rPr lang="en-GB" altLang="en-US" sz="1700" dirty="0">
                <a:solidFill>
                  <a:schemeClr val="accent1">
                    <a:lumMod val="75000"/>
                  </a:schemeClr>
                </a:solidFill>
                <a:latin typeface="Arial" panose="020B0604020202020204" pitchFamily="34" charset="0"/>
                <a:cs typeface="Arial" panose="020B0604020202020204" pitchFamily="34" charset="0"/>
              </a:rPr>
              <a:t>to a range of public and private services – such as work, rental accommodation, healthcare and benefits</a:t>
            </a:r>
          </a:p>
          <a:p>
            <a:pPr algn="just">
              <a:lnSpc>
                <a:spcPct val="150000"/>
              </a:lnSpc>
              <a:spcBef>
                <a:spcPts val="1200"/>
              </a:spcBef>
            </a:pPr>
            <a:r>
              <a:rPr lang="en-GB" sz="1700" dirty="0">
                <a:solidFill>
                  <a:schemeClr val="accent1">
                    <a:lumMod val="75000"/>
                  </a:schemeClr>
                </a:solidFill>
                <a:latin typeface="Arial" panose="020B0604020202020204" pitchFamily="34" charset="0"/>
                <a:cs typeface="Arial" panose="020B0604020202020204" pitchFamily="34" charset="0"/>
              </a:rPr>
              <a:t>An online </a:t>
            </a:r>
            <a:r>
              <a:rPr lang="en-GB" sz="1700" b="1" dirty="0">
                <a:solidFill>
                  <a:schemeClr val="accent1">
                    <a:lumMod val="75000"/>
                  </a:schemeClr>
                </a:solidFill>
                <a:latin typeface="Arial" panose="020B0604020202020204" pitchFamily="34" charset="0"/>
                <a:cs typeface="Arial" panose="020B0604020202020204" pitchFamily="34" charset="0"/>
              </a:rPr>
              <a:t>Right to Work </a:t>
            </a:r>
            <a:r>
              <a:rPr lang="en-GB" sz="1700" dirty="0">
                <a:solidFill>
                  <a:schemeClr val="accent1">
                    <a:lumMod val="75000"/>
                  </a:schemeClr>
                </a:solidFill>
                <a:latin typeface="Arial" panose="020B0604020202020204" pitchFamily="34" charset="0"/>
                <a:cs typeface="Arial" panose="020B0604020202020204" pitchFamily="34" charset="0"/>
              </a:rPr>
              <a:t>service – enabling holders of Biometric Residence Permits (BRP) and Biometric Residence Cards (BRC) to check their own right to work status and share this securely with employers went live in April 2018. </a:t>
            </a:r>
          </a:p>
          <a:p>
            <a:pPr algn="just">
              <a:lnSpc>
                <a:spcPct val="150000"/>
              </a:lnSpc>
              <a:spcBef>
                <a:spcPts val="1200"/>
              </a:spcBef>
            </a:pPr>
            <a:r>
              <a:rPr lang="en-GB" sz="1700" dirty="0">
                <a:solidFill>
                  <a:schemeClr val="accent1">
                    <a:lumMod val="75000"/>
                  </a:schemeClr>
                </a:solidFill>
                <a:latin typeface="Arial" panose="020B0604020202020204" pitchFamily="34" charset="0"/>
                <a:cs typeface="Arial" panose="020B0604020202020204" pitchFamily="34" charset="0"/>
              </a:rPr>
              <a:t>An online status service has been developed for those granted status under the EU Settlement Scheme – ‘</a:t>
            </a:r>
            <a:r>
              <a:rPr lang="en-GB" sz="1700" b="1" dirty="0">
                <a:solidFill>
                  <a:schemeClr val="accent1">
                    <a:lumMod val="75000"/>
                  </a:schemeClr>
                </a:solidFill>
                <a:latin typeface="Arial" panose="020B0604020202020204" pitchFamily="34" charset="0"/>
                <a:cs typeface="Arial" panose="020B0604020202020204" pitchFamily="34" charset="0"/>
              </a:rPr>
              <a:t>view and prove your rights in the UK</a:t>
            </a:r>
            <a:r>
              <a:rPr lang="en-GB" sz="1700" dirty="0">
                <a:solidFill>
                  <a:schemeClr val="accent1">
                    <a:lumMod val="75000"/>
                  </a:schemeClr>
                </a:solidFill>
                <a:latin typeface="Arial" panose="020B0604020202020204" pitchFamily="34" charset="0"/>
                <a:cs typeface="Arial" panose="020B0604020202020204" pitchFamily="34" charset="0"/>
              </a:rPr>
              <a:t>’. You can share you status with your employer (you would need work email address to do so). Employer then will be given the code via work email. Employer must download your proof of a status and keep it within your files. </a:t>
            </a:r>
            <a:endParaRPr lang="en-GB" sz="1700" strike="sngStrike"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spcBef>
                <a:spcPts val="1200"/>
              </a:spcBef>
            </a:pPr>
            <a:r>
              <a:rPr lang="en-GB" sz="1700" dirty="0">
                <a:solidFill>
                  <a:schemeClr val="accent1">
                    <a:lumMod val="75000"/>
                  </a:schemeClr>
                </a:solidFill>
                <a:latin typeface="Arial" panose="020B0604020202020204" pitchFamily="34" charset="0"/>
                <a:cs typeface="Arial" panose="020B0604020202020204" pitchFamily="34" charset="0"/>
              </a:rPr>
              <a:t>This service will be further developed as the scheme launches, enabling users to share their rights with other service providers, such as landlords, and will continue to iterate and improve these services based on user feedback</a:t>
            </a:r>
            <a:endParaRPr lang="en-GB" sz="1700" strike="sngStrike" dirty="0">
              <a:solidFill>
                <a:schemeClr val="accent1">
                  <a:lumMod val="75000"/>
                </a:schemeClr>
              </a:solidFill>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07A5A24C-6159-A34F-91AA-781C7A2637DA}"/>
              </a:ext>
            </a:extLst>
          </p:cNvPr>
          <p:cNvPicPr>
            <a:picLocks noChangeAspect="1"/>
          </p:cNvPicPr>
          <p:nvPr/>
        </p:nvPicPr>
        <p:blipFill>
          <a:blip r:embed="rId3"/>
          <a:stretch>
            <a:fillRect/>
          </a:stretch>
        </p:blipFill>
        <p:spPr>
          <a:xfrm>
            <a:off x="4449762" y="5867400"/>
            <a:ext cx="2184400" cy="990600"/>
          </a:xfrm>
          <a:prstGeom prst="rect">
            <a:avLst/>
          </a:prstGeom>
        </p:spPr>
      </p:pic>
    </p:spTree>
    <p:extLst>
      <p:ext uri="{BB962C8B-B14F-4D97-AF65-F5344CB8AC3E}">
        <p14:creationId xmlns:p14="http://schemas.microsoft.com/office/powerpoint/2010/main" val="1638516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1C256-98F3-0549-ADDF-87276BF86B2F}"/>
              </a:ext>
            </a:extLst>
          </p:cNvPr>
          <p:cNvSpPr txBox="1">
            <a:spLocks/>
          </p:cNvSpPr>
          <p:nvPr/>
        </p:nvSpPr>
        <p:spPr>
          <a:xfrm>
            <a:off x="198683" y="614363"/>
            <a:ext cx="11794633" cy="59069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1200"/>
              </a:spcBef>
            </a:pPr>
            <a:r>
              <a:rPr lang="en-GB" sz="2000" dirty="0">
                <a:solidFill>
                  <a:schemeClr val="accent1">
                    <a:lumMod val="75000"/>
                  </a:schemeClr>
                </a:solidFill>
                <a:latin typeface="Calibri" panose="020F0502020204030204" pitchFamily="34" charset="0"/>
                <a:cs typeface="Calibri" panose="020F0502020204030204" pitchFamily="34" charset="0"/>
              </a:rPr>
              <a:t>Useful information for social services workers working with vulnerable families including EU families FAMILY STAR </a:t>
            </a:r>
          </a:p>
          <a:p>
            <a:pPr marL="285750" indent="-285750" algn="just">
              <a:spcBef>
                <a:spcPts val="1200"/>
              </a:spcBef>
            </a:pPr>
            <a:endParaRPr lang="en-GB" sz="2000" dirty="0">
              <a:solidFill>
                <a:schemeClr val="accent1">
                  <a:lumMod val="75000"/>
                </a:schemeClr>
              </a:solidFill>
              <a:latin typeface="Calibri" panose="020F0502020204030204" pitchFamily="34" charset="0"/>
              <a:cs typeface="Calibri" panose="020F0502020204030204" pitchFamily="34" charset="0"/>
            </a:endParaRPr>
          </a:p>
          <a:p>
            <a:pPr marL="0" indent="0" algn="just">
              <a:spcBef>
                <a:spcPts val="1200"/>
              </a:spcBef>
              <a:buNone/>
            </a:pPr>
            <a:r>
              <a:rPr lang="en-GB" sz="2000" dirty="0">
                <a:solidFill>
                  <a:schemeClr val="accent1">
                    <a:lumMod val="75000"/>
                  </a:schemeClr>
                </a:solidFill>
                <a:latin typeface="Calibri" panose="020F0502020204030204" pitchFamily="34" charset="0"/>
                <a:cs typeface="Calibri" panose="020F0502020204030204" pitchFamily="34" charset="0"/>
                <a:hlinkClick r:id="rId3"/>
              </a:rPr>
              <a:t>https://www.gov.ie/en/campaigns/b2c18-getting-ireland-brexit-ready/?referrer=http://www.gov.ie/brexit/</a:t>
            </a:r>
            <a:r>
              <a:rPr lang="en-GB" sz="2000" dirty="0">
                <a:solidFill>
                  <a:schemeClr val="accent1">
                    <a:lumMod val="75000"/>
                  </a:schemeClr>
                </a:solidFill>
                <a:latin typeface="Calibri" panose="020F0502020204030204" pitchFamily="34" charset="0"/>
                <a:cs typeface="Calibri" panose="020F0502020204030204" pitchFamily="34" charset="0"/>
              </a:rPr>
              <a:t> </a:t>
            </a:r>
          </a:p>
          <a:p>
            <a:pPr marL="0" indent="0" algn="just">
              <a:spcBef>
                <a:spcPts val="1200"/>
              </a:spcBef>
              <a:buNone/>
            </a:pPr>
            <a:r>
              <a:rPr lang="en-GB" sz="2000" dirty="0">
                <a:solidFill>
                  <a:schemeClr val="accent1">
                    <a:lumMod val="75000"/>
                  </a:schemeClr>
                </a:solidFill>
                <a:latin typeface="Calibri" panose="020F0502020204030204" pitchFamily="34" charset="0"/>
                <a:cs typeface="Calibri" panose="020F0502020204030204" pitchFamily="34" charset="0"/>
                <a:hlinkClick r:id="rId4"/>
              </a:rPr>
              <a:t>https://www.gov.ie/en/publication/2b41b2-daily-life/</a:t>
            </a:r>
            <a:endParaRPr lang="en-GB" sz="2000" dirty="0">
              <a:solidFill>
                <a:schemeClr val="accent1">
                  <a:lumMod val="75000"/>
                </a:schemeClr>
              </a:solidFill>
              <a:latin typeface="Calibri" panose="020F0502020204030204" pitchFamily="34" charset="0"/>
              <a:cs typeface="Calibri" panose="020F0502020204030204" pitchFamily="34" charset="0"/>
            </a:endParaRPr>
          </a:p>
          <a:p>
            <a:pPr marL="0" indent="0" algn="just">
              <a:spcBef>
                <a:spcPts val="1200"/>
              </a:spcBef>
              <a:buNone/>
            </a:pPr>
            <a:r>
              <a:rPr lang="en-GB" sz="2000" dirty="0">
                <a:solidFill>
                  <a:schemeClr val="accent1">
                    <a:lumMod val="75000"/>
                  </a:schemeClr>
                </a:solidFill>
                <a:latin typeface="Calibri" panose="020F0502020204030204" pitchFamily="34" charset="0"/>
                <a:cs typeface="Calibri" panose="020F0502020204030204" pitchFamily="34" charset="0"/>
                <a:hlinkClick r:id="rId5"/>
              </a:rPr>
              <a:t>https://www.gov.ie/en/publication/2b41b2-daily-life/#healthcare</a:t>
            </a:r>
            <a:endParaRPr lang="en-GB" sz="2000" dirty="0">
              <a:solidFill>
                <a:schemeClr val="accent1">
                  <a:lumMod val="75000"/>
                </a:schemeClr>
              </a:solidFill>
              <a:latin typeface="Calibri" panose="020F0502020204030204" pitchFamily="34" charset="0"/>
              <a:cs typeface="Calibri" panose="020F0502020204030204" pitchFamily="34" charset="0"/>
            </a:endParaRPr>
          </a:p>
          <a:p>
            <a:pPr marL="0" indent="0" algn="just">
              <a:spcBef>
                <a:spcPts val="1200"/>
              </a:spcBef>
              <a:buNone/>
            </a:pPr>
            <a:r>
              <a:rPr lang="en-GB" sz="2000" dirty="0">
                <a:solidFill>
                  <a:schemeClr val="accent1">
                    <a:lumMod val="75000"/>
                  </a:schemeClr>
                </a:solidFill>
                <a:latin typeface="Calibri" panose="020F0502020204030204" pitchFamily="34" charset="0"/>
                <a:cs typeface="Calibri" panose="020F0502020204030204" pitchFamily="34" charset="0"/>
                <a:hlinkClick r:id="rId6"/>
              </a:rPr>
              <a:t>https://www.gov.ie/en/policy-information/b42e94-health-and-brexit/?referrer=http://www.health.gov.ie/brexit-contingency-and-preparedness-update/</a:t>
            </a:r>
            <a:endParaRPr lang="en-GB" sz="2000" dirty="0">
              <a:solidFill>
                <a:schemeClr val="accent1">
                  <a:lumMod val="75000"/>
                </a:schemeClr>
              </a:solidFill>
              <a:latin typeface="Calibri" panose="020F0502020204030204" pitchFamily="34" charset="0"/>
              <a:cs typeface="Calibri" panose="020F0502020204030204" pitchFamily="34" charset="0"/>
            </a:endParaRPr>
          </a:p>
          <a:p>
            <a:pPr marL="0" indent="0" algn="just">
              <a:spcBef>
                <a:spcPts val="1200"/>
              </a:spcBef>
              <a:buNone/>
            </a:pPr>
            <a:r>
              <a:rPr lang="en-GB" sz="2000" dirty="0">
                <a:solidFill>
                  <a:schemeClr val="accent1">
                    <a:lumMod val="75000"/>
                  </a:schemeClr>
                </a:solidFill>
                <a:latin typeface="Calibri" panose="020F0502020204030204" pitchFamily="34" charset="0"/>
                <a:cs typeface="Calibri" panose="020F0502020204030204" pitchFamily="34" charset="0"/>
                <a:hlinkClick r:id="rId7"/>
              </a:rPr>
              <a:t>https://www.gov.ie/en/publication/1a1e1d-living-and-working/</a:t>
            </a:r>
            <a:endParaRPr lang="en-GB" sz="2000" dirty="0">
              <a:solidFill>
                <a:schemeClr val="accent1">
                  <a:lumMod val="75000"/>
                </a:schemeClr>
              </a:solidFill>
              <a:latin typeface="Calibri" panose="020F0502020204030204" pitchFamily="34" charset="0"/>
              <a:cs typeface="Calibri" panose="020F0502020204030204" pitchFamily="34" charset="0"/>
            </a:endParaRPr>
          </a:p>
          <a:p>
            <a:pPr marL="0" indent="0" algn="just">
              <a:spcBef>
                <a:spcPts val="1200"/>
              </a:spcBef>
              <a:buNone/>
            </a:pPr>
            <a:r>
              <a:rPr lang="en-GB" sz="2000" dirty="0">
                <a:solidFill>
                  <a:schemeClr val="accent1">
                    <a:lumMod val="75000"/>
                  </a:schemeClr>
                </a:solidFill>
                <a:latin typeface="Calibri" panose="020F0502020204030204" pitchFamily="34" charset="0"/>
                <a:cs typeface="Calibri" panose="020F0502020204030204" pitchFamily="34" charset="0"/>
                <a:hlinkClick r:id="rId8"/>
              </a:rPr>
              <a:t>https://www.gov.ie/en/publication/1a1e1d-living-and-working/#social-welfare-rights-and-entitlements</a:t>
            </a:r>
            <a:endParaRPr lang="en-GB" sz="2000" dirty="0">
              <a:solidFill>
                <a:schemeClr val="accent1">
                  <a:lumMod val="75000"/>
                </a:schemeClr>
              </a:solidFill>
              <a:latin typeface="Calibri" panose="020F0502020204030204" pitchFamily="34" charset="0"/>
              <a:cs typeface="Calibri" panose="020F0502020204030204" pitchFamily="34" charset="0"/>
            </a:endParaRPr>
          </a:p>
          <a:p>
            <a:pPr marL="0" indent="0" algn="just">
              <a:spcBef>
                <a:spcPts val="1200"/>
              </a:spcBef>
              <a:buNone/>
            </a:pPr>
            <a:r>
              <a:rPr lang="en-GB" sz="2000" dirty="0">
                <a:solidFill>
                  <a:schemeClr val="accent1">
                    <a:lumMod val="75000"/>
                  </a:schemeClr>
                </a:solidFill>
                <a:latin typeface="Calibri" panose="020F0502020204030204" pitchFamily="34" charset="0"/>
                <a:cs typeface="Calibri" panose="020F0502020204030204" pitchFamily="34" charset="0"/>
                <a:hlinkClick r:id="rId9"/>
              </a:rPr>
              <a:t>https://www.gov.ie/en/publication/1a1e1d-living-and-working/#education</a:t>
            </a:r>
            <a:endParaRPr lang="en-GB" sz="2000" dirty="0">
              <a:solidFill>
                <a:schemeClr val="accent1">
                  <a:lumMod val="75000"/>
                </a:schemeClr>
              </a:solidFill>
              <a:latin typeface="Calibri" panose="020F0502020204030204" pitchFamily="34" charset="0"/>
              <a:cs typeface="Calibri" panose="020F0502020204030204" pitchFamily="34" charset="0"/>
            </a:endParaRPr>
          </a:p>
          <a:p>
            <a:pPr marL="0" indent="0" algn="just">
              <a:spcBef>
                <a:spcPts val="1200"/>
              </a:spcBef>
              <a:buNone/>
            </a:pPr>
            <a:r>
              <a:rPr lang="en-GB" sz="2000" dirty="0">
                <a:solidFill>
                  <a:schemeClr val="accent1">
                    <a:lumMod val="75000"/>
                  </a:schemeClr>
                </a:solidFill>
                <a:latin typeface="Calibri" panose="020F0502020204030204" pitchFamily="34" charset="0"/>
                <a:cs typeface="Calibri" panose="020F0502020204030204" pitchFamily="34" charset="0"/>
                <a:hlinkClick r:id="rId10"/>
              </a:rPr>
              <a:t>https://www.gov.ie/en/publication/ac159f-travelling-and-visiting/</a:t>
            </a:r>
            <a:endParaRPr lang="en-GB" sz="2000" dirty="0">
              <a:solidFill>
                <a:schemeClr val="accent1">
                  <a:lumMod val="75000"/>
                </a:schemeClr>
              </a:solidFill>
              <a:latin typeface="Calibri" panose="020F0502020204030204" pitchFamily="34" charset="0"/>
              <a:cs typeface="Calibri" panose="020F0502020204030204" pitchFamily="34" charset="0"/>
            </a:endParaRPr>
          </a:p>
          <a:p>
            <a:pPr marL="0" indent="0" algn="just">
              <a:spcBef>
                <a:spcPts val="1200"/>
              </a:spcBef>
              <a:buNone/>
            </a:pPr>
            <a:endParaRPr lang="en-GB" sz="2000" dirty="0">
              <a:solidFill>
                <a:schemeClr val="accent1">
                  <a:lumMod val="75000"/>
                </a:schemeClr>
              </a:solidFill>
              <a:latin typeface="Calibri" panose="020F0502020204030204" pitchFamily="34" charset="0"/>
              <a:cs typeface="Calibri" panose="020F0502020204030204" pitchFamily="34" charset="0"/>
            </a:endParaRPr>
          </a:p>
        </p:txBody>
      </p:sp>
      <p:pic>
        <p:nvPicPr>
          <p:cNvPr id="4" name="Obraz 3">
            <a:extLst>
              <a:ext uri="{FF2B5EF4-FFF2-40B4-BE49-F238E27FC236}">
                <a16:creationId xmlns:a16="http://schemas.microsoft.com/office/drawing/2014/main" id="{85D6E660-F7A9-F84A-B2D6-4AFEE59BEBC9}"/>
              </a:ext>
            </a:extLst>
          </p:cNvPr>
          <p:cNvPicPr>
            <a:picLocks noChangeAspect="1"/>
          </p:cNvPicPr>
          <p:nvPr/>
        </p:nvPicPr>
        <p:blipFill>
          <a:blip r:embed="rId11"/>
          <a:stretch>
            <a:fillRect/>
          </a:stretch>
        </p:blipFill>
        <p:spPr>
          <a:xfrm>
            <a:off x="4549774" y="5748337"/>
            <a:ext cx="2184400" cy="990600"/>
          </a:xfrm>
          <a:prstGeom prst="rect">
            <a:avLst/>
          </a:prstGeom>
        </p:spPr>
      </p:pic>
    </p:spTree>
    <p:extLst>
      <p:ext uri="{BB962C8B-B14F-4D97-AF65-F5344CB8AC3E}">
        <p14:creationId xmlns:p14="http://schemas.microsoft.com/office/powerpoint/2010/main" val="481856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0D53576-0A8E-AF43-9910-8085B9F970C1}"/>
              </a:ext>
            </a:extLst>
          </p:cNvPr>
          <p:cNvSpPr txBox="1"/>
          <p:nvPr/>
        </p:nvSpPr>
        <p:spPr>
          <a:xfrm>
            <a:off x="2202915" y="1443841"/>
            <a:ext cx="7786170" cy="3970318"/>
          </a:xfrm>
          <a:prstGeom prst="rect">
            <a:avLst/>
          </a:prstGeom>
          <a:noFill/>
        </p:spPr>
        <p:txBody>
          <a:bodyPr wrap="none" rtlCol="0">
            <a:spAutoFit/>
          </a:bodyPr>
          <a:lstStyle/>
          <a:p>
            <a:pPr algn="ctr"/>
            <a:r>
              <a:rPr lang="pl-GB" dirty="0">
                <a:solidFill>
                  <a:schemeClr val="accent1">
                    <a:lumMod val="75000"/>
                  </a:schemeClr>
                </a:solidFill>
              </a:rPr>
              <a:t>THANK YOU FOR YOUR ATTENTION </a:t>
            </a:r>
          </a:p>
          <a:p>
            <a:pPr algn="ctr"/>
            <a:endParaRPr lang="pl-GB" dirty="0">
              <a:solidFill>
                <a:schemeClr val="accent1">
                  <a:lumMod val="75000"/>
                </a:schemeClr>
              </a:solidFill>
            </a:endParaRPr>
          </a:p>
          <a:p>
            <a:pPr algn="ctr"/>
            <a:r>
              <a:rPr lang="pl-GB" dirty="0">
                <a:solidFill>
                  <a:schemeClr val="accent1">
                    <a:lumMod val="75000"/>
                  </a:schemeClr>
                </a:solidFill>
              </a:rPr>
              <a:t>ALEKSANDRA MARCINKOWSKA – IMMIGRATION ADVISER / EDUCATOR/ THERPIST</a:t>
            </a:r>
          </a:p>
          <a:p>
            <a:pPr algn="ctr"/>
            <a:endParaRPr lang="pl-GB" dirty="0">
              <a:solidFill>
                <a:schemeClr val="accent1">
                  <a:lumMod val="75000"/>
                </a:schemeClr>
              </a:solidFill>
            </a:endParaRPr>
          </a:p>
          <a:p>
            <a:pPr algn="ctr"/>
            <a:endParaRPr lang="pl-GB" dirty="0">
              <a:solidFill>
                <a:schemeClr val="accent1">
                  <a:lumMod val="75000"/>
                </a:schemeClr>
              </a:solidFill>
            </a:endParaRPr>
          </a:p>
          <a:p>
            <a:pPr algn="ctr"/>
            <a:r>
              <a:rPr lang="pl-GB" dirty="0">
                <a:solidFill>
                  <a:schemeClr val="accent1">
                    <a:lumMod val="75000"/>
                  </a:schemeClr>
                </a:solidFill>
              </a:rPr>
              <a:t>OFFICE @EDUSMART- TC.NET.COM </a:t>
            </a:r>
          </a:p>
          <a:p>
            <a:pPr algn="ctr"/>
            <a:endParaRPr lang="pl-GB" dirty="0">
              <a:solidFill>
                <a:schemeClr val="accent1">
                  <a:lumMod val="75000"/>
                </a:schemeClr>
              </a:solidFill>
            </a:endParaRPr>
          </a:p>
          <a:p>
            <a:pPr algn="ctr"/>
            <a:r>
              <a:rPr lang="pl-GB" dirty="0">
                <a:solidFill>
                  <a:schemeClr val="accent1">
                    <a:lumMod val="75000"/>
                  </a:schemeClr>
                </a:solidFill>
                <a:hlinkClick r:id="rId3">
                  <a:extLst>
                    <a:ext uri="{A12FA001-AC4F-418D-AE19-62706E023703}">
                      <ahyp:hlinkClr xmlns:ahyp="http://schemas.microsoft.com/office/drawing/2018/hyperlinkcolor" val="tx"/>
                    </a:ext>
                  </a:extLst>
                </a:hlinkClick>
              </a:rPr>
              <a:t>WWW.EDUSMART-TC.NET.COM</a:t>
            </a:r>
            <a:endParaRPr lang="pl-GB" dirty="0">
              <a:solidFill>
                <a:schemeClr val="accent1">
                  <a:lumMod val="75000"/>
                </a:schemeClr>
              </a:solidFill>
            </a:endParaRPr>
          </a:p>
          <a:p>
            <a:pPr algn="ctr"/>
            <a:endParaRPr lang="pl-GB" dirty="0">
              <a:solidFill>
                <a:schemeClr val="accent1">
                  <a:lumMod val="75000"/>
                </a:schemeClr>
              </a:solidFill>
            </a:endParaRPr>
          </a:p>
          <a:p>
            <a:pPr algn="ctr"/>
            <a:r>
              <a:rPr lang="pl-GB" dirty="0">
                <a:solidFill>
                  <a:schemeClr val="accent1">
                    <a:lumMod val="75000"/>
                  </a:schemeClr>
                </a:solidFill>
              </a:rPr>
              <a:t>DIALOG OF Transformation ® </a:t>
            </a:r>
          </a:p>
          <a:p>
            <a:pPr algn="ctr"/>
            <a:endParaRPr lang="pl-GB" dirty="0">
              <a:solidFill>
                <a:schemeClr val="accent1">
                  <a:lumMod val="75000"/>
                </a:schemeClr>
              </a:solidFill>
            </a:endParaRPr>
          </a:p>
          <a:p>
            <a:pPr algn="ctr"/>
            <a:r>
              <a:rPr lang="pl-GB" dirty="0">
                <a:solidFill>
                  <a:schemeClr val="accent1">
                    <a:lumMod val="75000"/>
                  </a:schemeClr>
                </a:solidFill>
              </a:rPr>
              <a:t>FAMILY STAR  </a:t>
            </a:r>
          </a:p>
          <a:p>
            <a:endParaRPr lang="pl-GB" dirty="0"/>
          </a:p>
          <a:p>
            <a:r>
              <a:rPr lang="pl-GB" dirty="0"/>
              <a:t> </a:t>
            </a:r>
          </a:p>
        </p:txBody>
      </p:sp>
      <p:pic>
        <p:nvPicPr>
          <p:cNvPr id="4" name="Obraz 3">
            <a:extLst>
              <a:ext uri="{FF2B5EF4-FFF2-40B4-BE49-F238E27FC236}">
                <a16:creationId xmlns:a16="http://schemas.microsoft.com/office/drawing/2014/main" id="{8BBCF4D2-20F9-A04C-8AFE-95CD9857C5C9}"/>
              </a:ext>
            </a:extLst>
          </p:cNvPr>
          <p:cNvPicPr>
            <a:picLocks noChangeAspect="1"/>
          </p:cNvPicPr>
          <p:nvPr/>
        </p:nvPicPr>
        <p:blipFill>
          <a:blip r:embed="rId4"/>
          <a:stretch>
            <a:fillRect/>
          </a:stretch>
        </p:blipFill>
        <p:spPr>
          <a:xfrm>
            <a:off x="4549774" y="5748337"/>
            <a:ext cx="2184400" cy="990600"/>
          </a:xfrm>
          <a:prstGeom prst="rect">
            <a:avLst/>
          </a:prstGeom>
        </p:spPr>
      </p:pic>
      <p:pic>
        <p:nvPicPr>
          <p:cNvPr id="5" name="Obraz 4">
            <a:extLst>
              <a:ext uri="{FF2B5EF4-FFF2-40B4-BE49-F238E27FC236}">
                <a16:creationId xmlns:a16="http://schemas.microsoft.com/office/drawing/2014/main" id="{11F76AF6-890A-9344-B85A-8931FC9E9F03}"/>
              </a:ext>
            </a:extLst>
          </p:cNvPr>
          <p:cNvPicPr>
            <a:picLocks noChangeAspect="1"/>
          </p:cNvPicPr>
          <p:nvPr/>
        </p:nvPicPr>
        <p:blipFill>
          <a:blip r:embed="rId4"/>
          <a:stretch>
            <a:fillRect/>
          </a:stretch>
        </p:blipFill>
        <p:spPr>
          <a:xfrm>
            <a:off x="4898779" y="357990"/>
            <a:ext cx="2394441" cy="1085851"/>
          </a:xfrm>
          <a:prstGeom prst="rect">
            <a:avLst/>
          </a:prstGeom>
        </p:spPr>
      </p:pic>
    </p:spTree>
    <p:extLst>
      <p:ext uri="{BB962C8B-B14F-4D97-AF65-F5344CB8AC3E}">
        <p14:creationId xmlns:p14="http://schemas.microsoft.com/office/powerpoint/2010/main" val="16061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1C256-98F3-0549-ADDF-87276BF86B2F}"/>
              </a:ext>
            </a:extLst>
          </p:cNvPr>
          <p:cNvSpPr txBox="1">
            <a:spLocks/>
          </p:cNvSpPr>
          <p:nvPr/>
        </p:nvSpPr>
        <p:spPr>
          <a:xfrm>
            <a:off x="198683" y="0"/>
            <a:ext cx="11794633" cy="59069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1200"/>
              </a:spcBef>
            </a:pPr>
            <a:endParaRPr lang="en-GB" sz="2000" dirty="0">
              <a:solidFill>
                <a:schemeClr val="accent1">
                  <a:lumMod val="75000"/>
                </a:schemeClr>
              </a:solidFill>
              <a:latin typeface="Calibri" panose="020F0502020204030204" pitchFamily="34" charset="0"/>
              <a:cs typeface="Calibri" panose="020F0502020204030204" pitchFamily="34" charset="0"/>
            </a:endParaRPr>
          </a:p>
          <a:p>
            <a:pPr algn="just">
              <a:lnSpc>
                <a:spcPct val="150000"/>
              </a:lnSpc>
              <a:spcBef>
                <a:spcPts val="1200"/>
              </a:spcBef>
            </a:pPr>
            <a:r>
              <a:rPr lang="en-GB" sz="1700" dirty="0">
                <a:solidFill>
                  <a:schemeClr val="accent1">
                    <a:lumMod val="75000"/>
                  </a:schemeClr>
                </a:solidFill>
                <a:latin typeface="Arial" panose="020B0604020202020204" pitchFamily="34" charset="0"/>
                <a:cs typeface="Arial" panose="020B0604020202020204" pitchFamily="34" charset="0"/>
              </a:rPr>
              <a:t>Supporting the most vulnerable EU Citizens to secure their status after BREXIT is a responsibility of social care workers including family support workers, social workers, care leavers support workers and local authorities. </a:t>
            </a:r>
          </a:p>
          <a:p>
            <a:pPr algn="just">
              <a:lnSpc>
                <a:spcPct val="150000"/>
              </a:lnSpc>
              <a:spcBef>
                <a:spcPts val="1200"/>
              </a:spcBef>
            </a:pPr>
            <a:endParaRPr lang="en-GB" sz="17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spcBef>
                <a:spcPts val="1200"/>
              </a:spcBef>
            </a:pPr>
            <a:r>
              <a:rPr lang="en-GB" sz="1700" dirty="0">
                <a:solidFill>
                  <a:schemeClr val="accent1">
                    <a:lumMod val="75000"/>
                  </a:schemeClr>
                </a:solidFill>
                <a:latin typeface="Arial" panose="020B0604020202020204" pitchFamily="34" charset="0"/>
                <a:cs typeface="Arial" panose="020B0604020202020204" pitchFamily="34" charset="0"/>
              </a:rPr>
              <a:t>If any of your clients is an EU Citizens living in Ireland but working or/ and  studying in Northern Ireland they MUST secure their right to continue studying and working in Norther Ireland after BREXIT by 31st December 2020 </a:t>
            </a:r>
          </a:p>
          <a:p>
            <a:pPr algn="just">
              <a:lnSpc>
                <a:spcPct val="150000"/>
              </a:lnSpc>
              <a:spcBef>
                <a:spcPts val="1200"/>
              </a:spcBef>
            </a:pPr>
            <a:r>
              <a:rPr lang="en-GB" sz="1700" dirty="0">
                <a:solidFill>
                  <a:schemeClr val="accent1">
                    <a:lumMod val="75000"/>
                  </a:schemeClr>
                </a:solidFill>
                <a:latin typeface="Arial" panose="020B0604020202020204" pitchFamily="34" charset="0"/>
                <a:cs typeface="Arial" panose="020B0604020202020204" pitchFamily="34" charset="0"/>
              </a:rPr>
              <a:t>If any of your clients is an Irish citizen,  they do not need to secure their settled status after BREXIT as there is a special agreement between the UK and Ireland (Irish Citizens only) but…If any of their family members is an EU Citizen (non Irish, non British) it is recommended to apply to the EU Settlement Scheme </a:t>
            </a:r>
          </a:p>
          <a:p>
            <a:pPr algn="just">
              <a:lnSpc>
                <a:spcPct val="150000"/>
              </a:lnSpc>
              <a:spcBef>
                <a:spcPts val="1200"/>
              </a:spcBef>
            </a:pPr>
            <a:r>
              <a:rPr lang="en-GB" sz="1700" dirty="0">
                <a:solidFill>
                  <a:schemeClr val="accent1">
                    <a:lumMod val="75000"/>
                  </a:schemeClr>
                </a:solidFill>
                <a:latin typeface="Arial" panose="020B0604020202020204" pitchFamily="34" charset="0"/>
                <a:cs typeface="Arial" panose="020B0604020202020204" pitchFamily="34" charset="0"/>
              </a:rPr>
              <a:t>More information </a:t>
            </a:r>
            <a:r>
              <a:rPr lang="en-GB" sz="1700" dirty="0">
                <a:solidFill>
                  <a:schemeClr val="accent1">
                    <a:lumMod val="75000"/>
                  </a:schemeClr>
                </a:solidFill>
                <a:latin typeface="Arial" panose="020B0604020202020204" pitchFamily="34" charset="0"/>
                <a:cs typeface="Arial" panose="020B0604020202020204" pitchFamily="34" charset="0"/>
                <a:hlinkClick r:id="rId3"/>
              </a:rPr>
              <a:t>https://www.dfa.ie/brexit/getting-ireland-brexit-ready/brexit-and-you/</a:t>
            </a:r>
            <a:endParaRPr lang="en-GB" sz="17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spcBef>
                <a:spcPts val="1200"/>
              </a:spcBef>
            </a:pPr>
            <a:r>
              <a:rPr lang="en-GB" sz="1700" dirty="0">
                <a:solidFill>
                  <a:schemeClr val="accent1">
                    <a:lumMod val="75000"/>
                  </a:schemeClr>
                </a:solidFill>
                <a:latin typeface="Arial" panose="020B0604020202020204" pitchFamily="34" charset="0"/>
                <a:cs typeface="Arial" panose="020B0604020202020204" pitchFamily="34" charset="0"/>
              </a:rPr>
              <a:t>https://</a:t>
            </a:r>
            <a:r>
              <a:rPr lang="en-GB" sz="1700" dirty="0" err="1">
                <a:solidFill>
                  <a:schemeClr val="accent1">
                    <a:lumMod val="75000"/>
                  </a:schemeClr>
                </a:solidFill>
                <a:latin typeface="Arial" panose="020B0604020202020204" pitchFamily="34" charset="0"/>
                <a:cs typeface="Arial" panose="020B0604020202020204" pitchFamily="34" charset="0"/>
              </a:rPr>
              <a:t>www.gov.ie</a:t>
            </a:r>
            <a:r>
              <a:rPr lang="en-GB" sz="1700" dirty="0">
                <a:solidFill>
                  <a:schemeClr val="accent1">
                    <a:lumMod val="75000"/>
                  </a:schemeClr>
                </a:solidFill>
                <a:latin typeface="Arial" panose="020B0604020202020204" pitchFamily="34" charset="0"/>
                <a:cs typeface="Arial" panose="020B0604020202020204" pitchFamily="34" charset="0"/>
              </a:rPr>
              <a:t>/</a:t>
            </a:r>
            <a:r>
              <a:rPr lang="en-GB" sz="1700" dirty="0" err="1">
                <a:solidFill>
                  <a:schemeClr val="accent1">
                    <a:lumMod val="75000"/>
                  </a:schemeClr>
                </a:solidFill>
                <a:latin typeface="Arial" panose="020B0604020202020204" pitchFamily="34" charset="0"/>
                <a:cs typeface="Arial" panose="020B0604020202020204" pitchFamily="34" charset="0"/>
              </a:rPr>
              <a:t>en</a:t>
            </a:r>
            <a:r>
              <a:rPr lang="en-GB" sz="1700" dirty="0">
                <a:solidFill>
                  <a:schemeClr val="accent1">
                    <a:lumMod val="75000"/>
                  </a:schemeClr>
                </a:solidFill>
                <a:latin typeface="Arial" panose="020B0604020202020204" pitchFamily="34" charset="0"/>
                <a:cs typeface="Arial" panose="020B0604020202020204" pitchFamily="34" charset="0"/>
              </a:rPr>
              <a:t>/campaigns/b2c18-getting-ireland-brexit-ready/?referrer=http://</a:t>
            </a:r>
            <a:r>
              <a:rPr lang="en-GB" sz="1700" dirty="0" err="1">
                <a:solidFill>
                  <a:schemeClr val="accent1">
                    <a:lumMod val="75000"/>
                  </a:schemeClr>
                </a:solidFill>
                <a:latin typeface="Arial" panose="020B0604020202020204" pitchFamily="34" charset="0"/>
                <a:cs typeface="Arial" panose="020B0604020202020204" pitchFamily="34" charset="0"/>
              </a:rPr>
              <a:t>www.gov.ie</a:t>
            </a:r>
            <a:r>
              <a:rPr lang="en-GB" sz="1700" dirty="0">
                <a:solidFill>
                  <a:schemeClr val="accent1">
                    <a:lumMod val="75000"/>
                  </a:schemeClr>
                </a:solidFill>
                <a:latin typeface="Arial" panose="020B0604020202020204" pitchFamily="34" charset="0"/>
                <a:cs typeface="Arial" panose="020B0604020202020204" pitchFamily="34" charset="0"/>
              </a:rPr>
              <a:t>/</a:t>
            </a:r>
            <a:r>
              <a:rPr lang="en-GB" sz="1700" dirty="0" err="1">
                <a:solidFill>
                  <a:schemeClr val="accent1">
                    <a:lumMod val="75000"/>
                  </a:schemeClr>
                </a:solidFill>
                <a:latin typeface="Arial" panose="020B0604020202020204" pitchFamily="34" charset="0"/>
                <a:cs typeface="Arial" panose="020B0604020202020204" pitchFamily="34" charset="0"/>
              </a:rPr>
              <a:t>brexit</a:t>
            </a:r>
            <a:r>
              <a:rPr lang="en-GB" sz="1700" dirty="0">
                <a:solidFill>
                  <a:schemeClr val="accent1">
                    <a:lumMod val="75000"/>
                  </a:schemeClr>
                </a:solidFill>
                <a:latin typeface="Arial" panose="020B0604020202020204" pitchFamily="34" charset="0"/>
                <a:cs typeface="Arial" panose="020B0604020202020204" pitchFamily="34" charset="0"/>
              </a:rPr>
              <a:t>/</a:t>
            </a:r>
          </a:p>
        </p:txBody>
      </p:sp>
      <p:pic>
        <p:nvPicPr>
          <p:cNvPr id="4" name="Obraz 3">
            <a:extLst>
              <a:ext uri="{FF2B5EF4-FFF2-40B4-BE49-F238E27FC236}">
                <a16:creationId xmlns:a16="http://schemas.microsoft.com/office/drawing/2014/main" id="{18F4D1F0-E42A-4A46-BCED-197D939FCE5F}"/>
              </a:ext>
            </a:extLst>
          </p:cNvPr>
          <p:cNvPicPr>
            <a:picLocks noChangeAspect="1"/>
          </p:cNvPicPr>
          <p:nvPr/>
        </p:nvPicPr>
        <p:blipFill>
          <a:blip r:embed="rId4"/>
          <a:stretch>
            <a:fillRect/>
          </a:stretch>
        </p:blipFill>
        <p:spPr>
          <a:xfrm>
            <a:off x="4306886" y="5719763"/>
            <a:ext cx="2184400" cy="990600"/>
          </a:xfrm>
          <a:prstGeom prst="rect">
            <a:avLst/>
          </a:prstGeom>
        </p:spPr>
      </p:pic>
    </p:spTree>
    <p:extLst>
      <p:ext uri="{BB962C8B-B14F-4D97-AF65-F5344CB8AC3E}">
        <p14:creationId xmlns:p14="http://schemas.microsoft.com/office/powerpoint/2010/main" val="115654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2D87F9-CEC3-8F44-9934-007FE3092926}"/>
              </a:ext>
            </a:extLst>
          </p:cNvPr>
          <p:cNvSpPr txBox="1">
            <a:spLocks/>
          </p:cNvSpPr>
          <p:nvPr/>
        </p:nvSpPr>
        <p:spPr bwMode="auto">
          <a:xfrm>
            <a:off x="456521" y="861237"/>
            <a:ext cx="10255250" cy="2862393"/>
          </a:xfrm>
          <a:prstGeom prst="rect">
            <a:avLst/>
          </a:prstGeom>
          <a:noFill/>
          <a:ln>
            <a:noFill/>
          </a:ln>
          <a:extLst>
            <a:ext uri="{909E8E84-426E-40DD-AFC4-6F175D3DCCD1}">
              <a14:hiddenFill xmlns:a14="http://schemas.microsoft.com/office/drawing/2010/main">
                <a:solidFill>
                  <a:srgbClr val="8F23B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fontAlgn="base">
              <a:spcBef>
                <a:spcPct val="0"/>
              </a:spcBef>
              <a:spcAft>
                <a:spcPct val="0"/>
              </a:spcAft>
              <a:defRPr sz="3600" b="1">
                <a:solidFill>
                  <a:schemeClr val="bg1"/>
                </a:solidFill>
                <a:latin typeface="Arial" charset="0"/>
                <a:cs typeface="Arial" charset="0"/>
              </a:defRPr>
            </a:lvl6pPr>
            <a:lvl7pPr marL="914400" algn="l" rtl="0" fontAlgn="base">
              <a:spcBef>
                <a:spcPct val="0"/>
              </a:spcBef>
              <a:spcAft>
                <a:spcPct val="0"/>
              </a:spcAft>
              <a:defRPr sz="3600" b="1">
                <a:solidFill>
                  <a:schemeClr val="bg1"/>
                </a:solidFill>
                <a:latin typeface="Arial" charset="0"/>
                <a:cs typeface="Arial" charset="0"/>
              </a:defRPr>
            </a:lvl7pPr>
            <a:lvl8pPr marL="1371600" algn="l" rtl="0" fontAlgn="base">
              <a:spcBef>
                <a:spcPct val="0"/>
              </a:spcBef>
              <a:spcAft>
                <a:spcPct val="0"/>
              </a:spcAft>
              <a:defRPr sz="3600" b="1">
                <a:solidFill>
                  <a:schemeClr val="bg1"/>
                </a:solidFill>
                <a:latin typeface="Arial" charset="0"/>
                <a:cs typeface="Arial" charset="0"/>
              </a:defRPr>
            </a:lvl8pPr>
            <a:lvl9pPr marL="1828800" algn="l" rtl="0" fontAlgn="base">
              <a:spcBef>
                <a:spcPct val="0"/>
              </a:spcBef>
              <a:spcAft>
                <a:spcPct val="0"/>
              </a:spcAft>
              <a:defRPr sz="3600" b="1">
                <a:solidFill>
                  <a:schemeClr val="bg1"/>
                </a:solidFill>
                <a:latin typeface="Arial" charset="0"/>
                <a:cs typeface="Arial" charset="0"/>
              </a:defRPr>
            </a:lvl9pPr>
          </a:lstStyle>
          <a:p>
            <a:r>
              <a:rPr lang="en-GB" dirty="0">
                <a:solidFill>
                  <a:schemeClr val="accent1">
                    <a:lumMod val="75000"/>
                  </a:schemeClr>
                </a:solidFill>
              </a:rPr>
              <a:t>European Union and EU27/ EEA/ EFTA </a:t>
            </a:r>
          </a:p>
          <a:p>
            <a:endParaRPr lang="en-GB" dirty="0">
              <a:solidFill>
                <a:schemeClr val="accent1">
                  <a:lumMod val="75000"/>
                </a:schemeClr>
              </a:solidFill>
            </a:endParaRPr>
          </a:p>
          <a:p>
            <a:r>
              <a:rPr lang="en-GB" altLang="en-US" dirty="0">
                <a:solidFill>
                  <a:schemeClr val="accent1">
                    <a:lumMod val="75000"/>
                  </a:schemeClr>
                </a:solidFill>
              </a:rPr>
              <a:t>EU Settlement Scheme for </a:t>
            </a:r>
            <a:r>
              <a:rPr lang="en-GB" dirty="0">
                <a:solidFill>
                  <a:schemeClr val="accent1">
                    <a:lumMod val="75000"/>
                  </a:schemeClr>
                </a:solidFill>
              </a:rPr>
              <a:t>EU27/ EEA/ EFTA citizens after BREXIT</a:t>
            </a:r>
          </a:p>
          <a:p>
            <a:endParaRPr lang="en-GB" dirty="0">
              <a:solidFill>
                <a:schemeClr val="accent1">
                  <a:lumMod val="75000"/>
                </a:schemeClr>
              </a:solidFill>
            </a:endParaRPr>
          </a:p>
          <a:p>
            <a:r>
              <a:rPr lang="en-GB" dirty="0">
                <a:solidFill>
                  <a:schemeClr val="accent1">
                    <a:lumMod val="75000"/>
                  </a:schemeClr>
                </a:solidFill>
              </a:rPr>
              <a:t>Presentation of information for Social Care Workers working with EU Citizens in Poland, Ireland, UK</a:t>
            </a:r>
          </a:p>
          <a:p>
            <a:endParaRPr lang="en-GB" dirty="0"/>
          </a:p>
          <a:p>
            <a:endParaRPr lang="en-GB" dirty="0"/>
          </a:p>
          <a:p>
            <a:endParaRPr lang="en-GB" dirty="0"/>
          </a:p>
          <a:p>
            <a:r>
              <a:rPr lang="en-GB" dirty="0"/>
              <a:t>  </a:t>
            </a:r>
          </a:p>
          <a:p>
            <a:endParaRPr lang="en-GB" altLang="en-US" dirty="0"/>
          </a:p>
        </p:txBody>
      </p:sp>
      <p:pic>
        <p:nvPicPr>
          <p:cNvPr id="4" name="Obraz 3">
            <a:extLst>
              <a:ext uri="{FF2B5EF4-FFF2-40B4-BE49-F238E27FC236}">
                <a16:creationId xmlns:a16="http://schemas.microsoft.com/office/drawing/2014/main" id="{2D327B8D-0F48-A24C-B658-8EA672DC38F5}"/>
              </a:ext>
            </a:extLst>
          </p:cNvPr>
          <p:cNvPicPr>
            <a:picLocks noChangeAspect="1"/>
          </p:cNvPicPr>
          <p:nvPr/>
        </p:nvPicPr>
        <p:blipFill>
          <a:blip r:embed="rId3"/>
          <a:stretch>
            <a:fillRect/>
          </a:stretch>
        </p:blipFill>
        <p:spPr>
          <a:xfrm>
            <a:off x="4491946" y="5867400"/>
            <a:ext cx="2184400" cy="990600"/>
          </a:xfrm>
          <a:prstGeom prst="rect">
            <a:avLst/>
          </a:prstGeom>
        </p:spPr>
      </p:pic>
    </p:spTree>
    <p:extLst>
      <p:ext uri="{BB962C8B-B14F-4D97-AF65-F5344CB8AC3E}">
        <p14:creationId xmlns:p14="http://schemas.microsoft.com/office/powerpoint/2010/main" val="336454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zawartości 3">
            <a:extLst>
              <a:ext uri="{FF2B5EF4-FFF2-40B4-BE49-F238E27FC236}">
                <a16:creationId xmlns:a16="http://schemas.microsoft.com/office/drawing/2014/main" id="{AF787D40-F803-AA40-AAA6-1D16104F02ED}"/>
              </a:ext>
            </a:extLst>
          </p:cNvPr>
          <p:cNvSpPr txBox="1">
            <a:spLocks/>
          </p:cNvSpPr>
          <p:nvPr/>
        </p:nvSpPr>
        <p:spPr>
          <a:xfrm>
            <a:off x="462455" y="473393"/>
            <a:ext cx="11729545" cy="52758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endParaRPr lang="pl-PL" sz="1800" dirty="0">
              <a:solidFill>
                <a:schemeClr val="accent1">
                  <a:lumMod val="75000"/>
                </a:schemeClr>
              </a:solidFill>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pl-PL" sz="2400" dirty="0">
                <a:solidFill>
                  <a:schemeClr val="accent1">
                    <a:lumMod val="75000"/>
                  </a:schemeClr>
                </a:solidFill>
                <a:latin typeface="Arial" panose="020B0604020202020204" pitchFamily="34" charset="0"/>
                <a:cs typeface="Arial" panose="020B0604020202020204" pitchFamily="34" charset="0"/>
              </a:rPr>
              <a:t>Content: </a:t>
            </a:r>
          </a:p>
          <a:p>
            <a:pPr marL="0" indent="0">
              <a:lnSpc>
                <a:spcPct val="150000"/>
              </a:lnSpc>
              <a:buFont typeface="Arial" panose="020B0604020202020204" pitchFamily="34" charset="0"/>
              <a:buNone/>
            </a:pPr>
            <a:r>
              <a:rPr lang="pl-PL" sz="2400" b="1" dirty="0">
                <a:solidFill>
                  <a:schemeClr val="accent1">
                    <a:lumMod val="75000"/>
                  </a:schemeClr>
                </a:solidFill>
                <a:latin typeface="Arial" panose="020B0604020202020204" pitchFamily="34" charset="0"/>
                <a:cs typeface="Arial" panose="020B0604020202020204" pitchFamily="34" charset="0"/>
              </a:rPr>
              <a:t>PART 1 </a:t>
            </a:r>
            <a:r>
              <a:rPr lang="pl-PL" sz="2400" dirty="0">
                <a:solidFill>
                  <a:schemeClr val="accent1">
                    <a:lumMod val="75000"/>
                  </a:schemeClr>
                </a:solidFill>
                <a:latin typeface="Arial" panose="020B0604020202020204" pitchFamily="34" charset="0"/>
                <a:cs typeface="Arial" panose="020B0604020202020204" pitchFamily="34" charset="0"/>
              </a:rPr>
              <a:t>EXPLANATION OF THE POPULAR TERMS </a:t>
            </a:r>
          </a:p>
          <a:p>
            <a:pPr marL="0" indent="0">
              <a:lnSpc>
                <a:spcPct val="150000"/>
              </a:lnSpc>
              <a:buFont typeface="Arial" panose="020B0604020202020204" pitchFamily="34" charset="0"/>
              <a:buNone/>
            </a:pPr>
            <a:r>
              <a:rPr lang="pl-PL" sz="2400" b="1" dirty="0">
                <a:solidFill>
                  <a:schemeClr val="accent1">
                    <a:lumMod val="75000"/>
                  </a:schemeClr>
                </a:solidFill>
                <a:latin typeface="Arial" panose="020B0604020202020204" pitchFamily="34" charset="0"/>
                <a:cs typeface="Arial" panose="020B0604020202020204" pitchFamily="34" charset="0"/>
              </a:rPr>
              <a:t>PART 2 </a:t>
            </a:r>
            <a:r>
              <a:rPr lang="pl-PL" sz="2400" dirty="0">
                <a:solidFill>
                  <a:schemeClr val="accent1">
                    <a:lumMod val="75000"/>
                  </a:schemeClr>
                </a:solidFill>
                <a:latin typeface="Arial" panose="020B0604020202020204" pitchFamily="34" charset="0"/>
                <a:cs typeface="Arial" panose="020B0604020202020204" pitchFamily="34" charset="0"/>
              </a:rPr>
              <a:t>EU SETTLEMENT SCHEME </a:t>
            </a:r>
          </a:p>
          <a:p>
            <a:pPr marL="0" indent="0">
              <a:lnSpc>
                <a:spcPct val="150000"/>
              </a:lnSpc>
              <a:buFont typeface="Arial" panose="020B0604020202020204" pitchFamily="34" charset="0"/>
              <a:buNone/>
            </a:pPr>
            <a:r>
              <a:rPr lang="pl-PL" sz="2400" b="1" dirty="0">
                <a:solidFill>
                  <a:schemeClr val="accent1">
                    <a:lumMod val="75000"/>
                  </a:schemeClr>
                </a:solidFill>
                <a:latin typeface="Arial" panose="020B0604020202020204" pitchFamily="34" charset="0"/>
                <a:cs typeface="Arial" panose="020B0604020202020204" pitchFamily="34" charset="0"/>
              </a:rPr>
              <a:t>PART 3 </a:t>
            </a:r>
            <a:r>
              <a:rPr lang="pl-PL" sz="2400" dirty="0">
                <a:solidFill>
                  <a:schemeClr val="accent1">
                    <a:lumMod val="75000"/>
                  </a:schemeClr>
                </a:solidFill>
                <a:latin typeface="Arial" panose="020B0604020202020204" pitchFamily="34" charset="0"/>
                <a:cs typeface="Arial" panose="020B0604020202020204" pitchFamily="34" charset="0"/>
              </a:rPr>
              <a:t>EVIDENCE </a:t>
            </a:r>
          </a:p>
          <a:p>
            <a:pPr>
              <a:lnSpc>
                <a:spcPct val="150000"/>
              </a:lnSpc>
            </a:pPr>
            <a:endParaRPr lang="pl-PL" sz="1800" dirty="0"/>
          </a:p>
          <a:p>
            <a:endParaRPr lang="pl-PL" sz="2400" dirty="0"/>
          </a:p>
        </p:txBody>
      </p:sp>
      <p:pic>
        <p:nvPicPr>
          <p:cNvPr id="3" name="Obraz 2">
            <a:extLst>
              <a:ext uri="{FF2B5EF4-FFF2-40B4-BE49-F238E27FC236}">
                <a16:creationId xmlns:a16="http://schemas.microsoft.com/office/drawing/2014/main" id="{E92B6462-A1D4-E442-A3B3-4F48E9645272}"/>
              </a:ext>
            </a:extLst>
          </p:cNvPr>
          <p:cNvPicPr>
            <a:picLocks noChangeAspect="1"/>
          </p:cNvPicPr>
          <p:nvPr/>
        </p:nvPicPr>
        <p:blipFill>
          <a:blip r:embed="rId3"/>
          <a:stretch>
            <a:fillRect/>
          </a:stretch>
        </p:blipFill>
        <p:spPr>
          <a:xfrm>
            <a:off x="4521199" y="5790280"/>
            <a:ext cx="2184400" cy="990600"/>
          </a:xfrm>
          <a:prstGeom prst="rect">
            <a:avLst/>
          </a:prstGeom>
        </p:spPr>
      </p:pic>
    </p:spTree>
    <p:extLst>
      <p:ext uri="{BB962C8B-B14F-4D97-AF65-F5344CB8AC3E}">
        <p14:creationId xmlns:p14="http://schemas.microsoft.com/office/powerpoint/2010/main" val="78623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zawartości 3">
            <a:extLst>
              <a:ext uri="{FF2B5EF4-FFF2-40B4-BE49-F238E27FC236}">
                <a16:creationId xmlns:a16="http://schemas.microsoft.com/office/drawing/2014/main" id="{5DE0977A-7825-0B48-A9AF-A19F91AA121F}"/>
              </a:ext>
            </a:extLst>
          </p:cNvPr>
          <p:cNvSpPr txBox="1">
            <a:spLocks/>
          </p:cNvSpPr>
          <p:nvPr/>
        </p:nvSpPr>
        <p:spPr>
          <a:xfrm>
            <a:off x="315309" y="976313"/>
            <a:ext cx="11729545" cy="52758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endParaRPr lang="pl-PL" sz="2000" dirty="0">
              <a:solidFill>
                <a:srgbClr val="7030A0"/>
              </a:solidFill>
              <a:latin typeface="Arial" panose="020B0604020202020204" pitchFamily="34" charset="0"/>
              <a:cs typeface="Arial" panose="020B0604020202020204" pitchFamily="34" charset="0"/>
            </a:endParaRPr>
          </a:p>
          <a:p>
            <a:pPr marL="0" indent="0" algn="ctr">
              <a:lnSpc>
                <a:spcPct val="150000"/>
              </a:lnSpc>
              <a:buFont typeface="Arial" panose="020B0604020202020204" pitchFamily="34" charset="0"/>
              <a:buNone/>
            </a:pPr>
            <a:r>
              <a:rPr lang="pl-PL" sz="2000" b="1" dirty="0">
                <a:solidFill>
                  <a:schemeClr val="accent1">
                    <a:lumMod val="75000"/>
                  </a:schemeClr>
                </a:solidFill>
                <a:latin typeface="Arial" panose="020B0604020202020204" pitchFamily="34" charset="0"/>
                <a:cs typeface="Arial" panose="020B0604020202020204" pitchFamily="34" charset="0"/>
              </a:rPr>
              <a:t>PART 1 </a:t>
            </a:r>
          </a:p>
          <a:p>
            <a:pPr marL="0" indent="0" algn="ctr">
              <a:lnSpc>
                <a:spcPct val="150000"/>
              </a:lnSpc>
              <a:buFont typeface="Arial" panose="020B0604020202020204" pitchFamily="34" charset="0"/>
              <a:buNone/>
            </a:pPr>
            <a:endParaRPr lang="pl-PL" sz="2000" b="1" dirty="0">
              <a:solidFill>
                <a:schemeClr val="accent1">
                  <a:lumMod val="75000"/>
                </a:schemeClr>
              </a:solidFill>
              <a:latin typeface="Arial" panose="020B0604020202020204" pitchFamily="34" charset="0"/>
              <a:cs typeface="Arial" panose="020B0604020202020204" pitchFamily="34" charset="0"/>
            </a:endParaRPr>
          </a:p>
          <a:p>
            <a:pPr marL="0" indent="0" algn="ctr">
              <a:lnSpc>
                <a:spcPct val="150000"/>
              </a:lnSpc>
              <a:buFont typeface="Arial" panose="020B0604020202020204" pitchFamily="34" charset="0"/>
              <a:buNone/>
            </a:pPr>
            <a:r>
              <a:rPr lang="pl-PL" sz="2000" b="1" dirty="0">
                <a:solidFill>
                  <a:schemeClr val="accent1">
                    <a:lumMod val="75000"/>
                  </a:schemeClr>
                </a:solidFill>
                <a:latin typeface="Arial" panose="020B0604020202020204" pitchFamily="34" charset="0"/>
                <a:cs typeface="Arial" panose="020B0604020202020204" pitchFamily="34" charset="0"/>
              </a:rPr>
              <a:t>EXPLANATION OF THE POPULAR TERMS </a:t>
            </a:r>
          </a:p>
          <a:p>
            <a:pPr>
              <a:lnSpc>
                <a:spcPct val="150000"/>
              </a:lnSpc>
            </a:pPr>
            <a:endParaRPr lang="pl-PL" sz="2000" b="1" dirty="0">
              <a:latin typeface="Calibri" panose="020F0502020204030204" pitchFamily="34" charset="0"/>
              <a:cs typeface="Calibri" panose="020F0502020204030204" pitchFamily="34" charset="0"/>
            </a:endParaRPr>
          </a:p>
          <a:p>
            <a:endParaRPr lang="pl-PL" sz="2400" dirty="0"/>
          </a:p>
        </p:txBody>
      </p:sp>
      <p:pic>
        <p:nvPicPr>
          <p:cNvPr id="3" name="Obraz 2">
            <a:extLst>
              <a:ext uri="{FF2B5EF4-FFF2-40B4-BE49-F238E27FC236}">
                <a16:creationId xmlns:a16="http://schemas.microsoft.com/office/drawing/2014/main" id="{9A84BC98-FF1B-E042-8D4F-4A3A8A4AE817}"/>
              </a:ext>
            </a:extLst>
          </p:cNvPr>
          <p:cNvPicPr>
            <a:picLocks noChangeAspect="1"/>
          </p:cNvPicPr>
          <p:nvPr/>
        </p:nvPicPr>
        <p:blipFill>
          <a:blip r:embed="rId3"/>
          <a:stretch>
            <a:fillRect/>
          </a:stretch>
        </p:blipFill>
        <p:spPr>
          <a:xfrm>
            <a:off x="4549774" y="5881687"/>
            <a:ext cx="2184400" cy="990600"/>
          </a:xfrm>
          <a:prstGeom prst="rect">
            <a:avLst/>
          </a:prstGeom>
        </p:spPr>
      </p:pic>
    </p:spTree>
    <p:extLst>
      <p:ext uri="{BB962C8B-B14F-4D97-AF65-F5344CB8AC3E}">
        <p14:creationId xmlns:p14="http://schemas.microsoft.com/office/powerpoint/2010/main" val="122804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zawartości 3">
            <a:extLst>
              <a:ext uri="{FF2B5EF4-FFF2-40B4-BE49-F238E27FC236}">
                <a16:creationId xmlns:a16="http://schemas.microsoft.com/office/drawing/2014/main" id="{586A0BB3-7DF2-A94B-8231-8A0EB50306B6}"/>
              </a:ext>
            </a:extLst>
          </p:cNvPr>
          <p:cNvSpPr txBox="1">
            <a:spLocks/>
          </p:cNvSpPr>
          <p:nvPr/>
        </p:nvSpPr>
        <p:spPr>
          <a:xfrm>
            <a:off x="462455" y="199072"/>
            <a:ext cx="11729545" cy="5701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pl-PL" sz="1600" dirty="0">
                <a:solidFill>
                  <a:schemeClr val="accent1">
                    <a:lumMod val="75000"/>
                  </a:schemeClr>
                </a:solidFill>
                <a:latin typeface="Arial" panose="020B0604020202020204" pitchFamily="34" charset="0"/>
                <a:cs typeface="Arial" panose="020B0604020202020204" pitchFamily="34" charset="0"/>
              </a:rPr>
              <a:t>United </a:t>
            </a:r>
            <a:r>
              <a:rPr lang="pl-PL" sz="1600" dirty="0" err="1">
                <a:solidFill>
                  <a:schemeClr val="accent1">
                    <a:lumMod val="75000"/>
                  </a:schemeClr>
                </a:solidFill>
                <a:latin typeface="Arial" panose="020B0604020202020204" pitchFamily="34" charset="0"/>
                <a:cs typeface="Arial" panose="020B0604020202020204" pitchFamily="34" charset="0"/>
              </a:rPr>
              <a:t>Kingdom</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left</a:t>
            </a:r>
            <a:r>
              <a:rPr lang="pl-PL" sz="1600" dirty="0">
                <a:solidFill>
                  <a:schemeClr val="accent1">
                    <a:lumMod val="75000"/>
                  </a:schemeClr>
                </a:solidFill>
                <a:latin typeface="Arial" panose="020B0604020202020204" pitchFamily="34" charset="0"/>
                <a:cs typeface="Arial" panose="020B0604020202020204" pitchFamily="34" charset="0"/>
              </a:rPr>
              <a:t> the </a:t>
            </a:r>
            <a:r>
              <a:rPr lang="pl-PL" sz="1600" b="1" dirty="0" err="1">
                <a:solidFill>
                  <a:schemeClr val="accent1">
                    <a:lumMod val="75000"/>
                  </a:schemeClr>
                </a:solidFill>
                <a:latin typeface="Arial" panose="020B0604020202020204" pitchFamily="34" charset="0"/>
                <a:cs typeface="Arial" panose="020B0604020202020204" pitchFamily="34" charset="0"/>
              </a:rPr>
              <a:t>European</a:t>
            </a:r>
            <a:r>
              <a:rPr lang="pl-PL" sz="1600" b="1" dirty="0">
                <a:solidFill>
                  <a:schemeClr val="accent1">
                    <a:lumMod val="75000"/>
                  </a:schemeClr>
                </a:solidFill>
                <a:latin typeface="Arial" panose="020B0604020202020204" pitchFamily="34" charset="0"/>
                <a:cs typeface="Arial" panose="020B0604020202020204" pitchFamily="34" charset="0"/>
              </a:rPr>
              <a:t> Union</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b="1" dirty="0">
                <a:solidFill>
                  <a:schemeClr val="accent1">
                    <a:lumMod val="75000"/>
                  </a:schemeClr>
                </a:solidFill>
                <a:latin typeface="Arial" panose="020B0604020202020204" pitchFamily="34" charset="0"/>
                <a:cs typeface="Arial" panose="020B0604020202020204" pitchFamily="34" charset="0"/>
              </a:rPr>
              <a:t>EU</a:t>
            </a:r>
            <a:r>
              <a:rPr lang="pl-PL" sz="1600" dirty="0">
                <a:solidFill>
                  <a:schemeClr val="accent1">
                    <a:lumMod val="75000"/>
                  </a:schemeClr>
                </a:solidFill>
                <a:latin typeface="Arial" panose="020B0604020202020204" pitchFamily="34" charset="0"/>
                <a:cs typeface="Arial" panose="020B0604020202020204" pitchFamily="34" charset="0"/>
              </a:rPr>
              <a:t>) on 31st of January 2020. </a:t>
            </a:r>
            <a:r>
              <a:rPr lang="pl-PL" sz="1600" dirty="0" err="1">
                <a:solidFill>
                  <a:schemeClr val="accent1">
                    <a:lumMod val="75000"/>
                  </a:schemeClr>
                </a:solidFill>
                <a:latin typeface="Arial" panose="020B0604020202020204" pitchFamily="34" charset="0"/>
                <a:cs typeface="Arial" panose="020B0604020202020204" pitchFamily="34" charset="0"/>
              </a:rPr>
              <a:t>This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is</a:t>
            </a:r>
            <a:r>
              <a:rPr lang="pl-PL" sz="1600" dirty="0">
                <a:solidFill>
                  <a:schemeClr val="accent1">
                    <a:lumMod val="75000"/>
                  </a:schemeClr>
                </a:solidFill>
                <a:latin typeface="Arial" panose="020B0604020202020204" pitchFamily="34" charset="0"/>
                <a:cs typeface="Arial" panose="020B0604020202020204" pitchFamily="34" charset="0"/>
              </a:rPr>
              <a:t> the </a:t>
            </a:r>
            <a:r>
              <a:rPr lang="pl-PL" sz="1600" dirty="0" err="1">
                <a:solidFill>
                  <a:schemeClr val="accent1">
                    <a:lumMod val="75000"/>
                  </a:schemeClr>
                </a:solidFill>
                <a:latin typeface="Arial" panose="020B0604020202020204" pitchFamily="34" charset="0"/>
                <a:cs typeface="Arial" panose="020B0604020202020204" pitchFamily="34" charset="0"/>
              </a:rPr>
              <a:t>fourth</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extension</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since</a:t>
            </a:r>
            <a:r>
              <a:rPr lang="pl-PL" sz="1600" dirty="0">
                <a:solidFill>
                  <a:schemeClr val="accent1">
                    <a:lumMod val="75000"/>
                  </a:schemeClr>
                </a:solidFill>
                <a:latin typeface="Arial" panose="020B0604020202020204" pitchFamily="34" charset="0"/>
                <a:cs typeface="Arial" panose="020B0604020202020204" pitchFamily="34" charset="0"/>
              </a:rPr>
              <a:t> March 29th 2019. </a:t>
            </a:r>
          </a:p>
          <a:p>
            <a:pPr>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When</a:t>
            </a:r>
            <a:r>
              <a:rPr lang="pl-PL" sz="1600" dirty="0">
                <a:solidFill>
                  <a:schemeClr val="accent1">
                    <a:lumMod val="75000"/>
                  </a:schemeClr>
                </a:solidFill>
                <a:latin typeface="Arial" panose="020B0604020202020204" pitchFamily="34" charset="0"/>
                <a:cs typeface="Arial" panose="020B0604020202020204" pitchFamily="34" charset="0"/>
              </a:rPr>
              <a:t> the UK </a:t>
            </a:r>
            <a:r>
              <a:rPr lang="pl-PL" sz="1600" dirty="0" err="1">
                <a:solidFill>
                  <a:schemeClr val="accent1">
                    <a:lumMod val="75000"/>
                  </a:schemeClr>
                </a:solidFill>
                <a:latin typeface="Arial" panose="020B0604020202020204" pitchFamily="34" charset="0"/>
                <a:cs typeface="Arial" panose="020B0604020202020204" pitchFamily="34" charset="0"/>
              </a:rPr>
              <a:t>leaves</a:t>
            </a:r>
            <a:r>
              <a:rPr lang="pl-PL" sz="1600" dirty="0">
                <a:solidFill>
                  <a:schemeClr val="accent1">
                    <a:lumMod val="75000"/>
                  </a:schemeClr>
                </a:solidFill>
                <a:latin typeface="Arial" panose="020B0604020202020204" pitchFamily="34" charset="0"/>
                <a:cs typeface="Arial" panose="020B0604020202020204" pitchFamily="34" charset="0"/>
              </a:rPr>
              <a:t> the EU, </a:t>
            </a:r>
            <a:r>
              <a:rPr lang="pl-PL" sz="1600" dirty="0" err="1">
                <a:solidFill>
                  <a:schemeClr val="accent1">
                    <a:lumMod val="75000"/>
                  </a:schemeClr>
                </a:solidFill>
                <a:latin typeface="Arial" panose="020B0604020202020204" pitchFamily="34" charset="0"/>
                <a:cs typeface="Arial" panose="020B0604020202020204" pitchFamily="34" charset="0"/>
              </a:rPr>
              <a:t>all</a:t>
            </a:r>
            <a:r>
              <a:rPr lang="pl-PL" sz="1600" dirty="0">
                <a:solidFill>
                  <a:schemeClr val="accent1">
                    <a:lumMod val="75000"/>
                  </a:schemeClr>
                </a:solidFill>
                <a:latin typeface="Arial" panose="020B0604020202020204" pitchFamily="34" charset="0"/>
                <a:cs typeface="Arial" panose="020B0604020202020204" pitchFamily="34" charset="0"/>
              </a:rPr>
              <a:t> EU27/EEA/EFTA </a:t>
            </a:r>
            <a:r>
              <a:rPr lang="pl-PL" sz="1600" dirty="0" err="1">
                <a:solidFill>
                  <a:schemeClr val="accent1">
                    <a:lumMod val="75000"/>
                  </a:schemeClr>
                </a:solidFill>
                <a:latin typeface="Arial" panose="020B0604020202020204" pitchFamily="34" charset="0"/>
                <a:cs typeface="Arial" panose="020B0604020202020204" pitchFamily="34" charset="0"/>
              </a:rPr>
              <a:t>citizens</a:t>
            </a:r>
            <a:r>
              <a:rPr lang="pl-PL" sz="1600" dirty="0">
                <a:solidFill>
                  <a:schemeClr val="accent1">
                    <a:lumMod val="75000"/>
                  </a:schemeClr>
                </a:solidFill>
                <a:latin typeface="Arial" panose="020B0604020202020204" pitchFamily="34" charset="0"/>
                <a:cs typeface="Arial" panose="020B0604020202020204" pitchFamily="34" charset="0"/>
              </a:rPr>
              <a:t> must </a:t>
            </a:r>
            <a:r>
              <a:rPr lang="pl-PL" sz="1600" dirty="0" err="1">
                <a:solidFill>
                  <a:schemeClr val="accent1">
                    <a:lumMod val="75000"/>
                  </a:schemeClr>
                </a:solidFill>
                <a:latin typeface="Arial" panose="020B0604020202020204" pitchFamily="34" charset="0"/>
                <a:cs typeface="Arial" panose="020B0604020202020204" pitchFamily="34" charset="0"/>
              </a:rPr>
              <a:t>apply</a:t>
            </a:r>
            <a:r>
              <a:rPr lang="pl-PL" sz="1600" dirty="0">
                <a:solidFill>
                  <a:schemeClr val="accent1">
                    <a:lumMod val="75000"/>
                  </a:schemeClr>
                </a:solidFill>
                <a:latin typeface="Arial" panose="020B0604020202020204" pitchFamily="34" charset="0"/>
                <a:cs typeface="Arial" panose="020B0604020202020204" pitchFamily="34" charset="0"/>
              </a:rPr>
              <a:t> to EU </a:t>
            </a:r>
            <a:r>
              <a:rPr lang="pl-PL" sz="1600" dirty="0" err="1">
                <a:solidFill>
                  <a:schemeClr val="accent1">
                    <a:lumMod val="75000"/>
                  </a:schemeClr>
                </a:solidFill>
                <a:latin typeface="Arial" panose="020B0604020202020204" pitchFamily="34" charset="0"/>
                <a:cs typeface="Arial" panose="020B0604020202020204" pitchFamily="34" charset="0"/>
              </a:rPr>
              <a:t>Settlement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Scheme</a:t>
            </a:r>
            <a:r>
              <a:rPr lang="pl-PL" sz="1600" dirty="0">
                <a:solidFill>
                  <a:schemeClr val="accent1">
                    <a:lumMod val="75000"/>
                  </a:schemeClr>
                </a:solidFill>
                <a:latin typeface="Arial" panose="020B0604020202020204" pitchFamily="34" charset="0"/>
                <a:cs typeface="Arial" panose="020B0604020202020204" pitchFamily="34" charset="0"/>
              </a:rPr>
              <a:t> to </a:t>
            </a:r>
            <a:r>
              <a:rPr lang="pl-PL" sz="1600" dirty="0" err="1">
                <a:solidFill>
                  <a:schemeClr val="accent1">
                    <a:lumMod val="75000"/>
                  </a:schemeClr>
                </a:solidFill>
                <a:latin typeface="Arial" panose="020B0604020202020204" pitchFamily="34" charset="0"/>
                <a:cs typeface="Arial" panose="020B0604020202020204" pitchFamily="34" charset="0"/>
              </a:rPr>
              <a:t>secure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their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right</a:t>
            </a:r>
            <a:r>
              <a:rPr lang="pl-PL" sz="1600" dirty="0">
                <a:solidFill>
                  <a:schemeClr val="accent1">
                    <a:lumMod val="75000"/>
                  </a:schemeClr>
                </a:solidFill>
                <a:latin typeface="Arial" panose="020B0604020202020204" pitchFamily="34" charset="0"/>
                <a:cs typeface="Arial" panose="020B0604020202020204" pitchFamily="34" charset="0"/>
              </a:rPr>
              <a:t> to </a:t>
            </a:r>
            <a:r>
              <a:rPr lang="pl-PL" sz="1600" dirty="0" err="1">
                <a:solidFill>
                  <a:schemeClr val="accent1">
                    <a:lumMod val="75000"/>
                  </a:schemeClr>
                </a:solidFill>
                <a:latin typeface="Arial" panose="020B0604020202020204" pitchFamily="34" charset="0"/>
                <a:cs typeface="Arial" panose="020B0604020202020204" pitchFamily="34" charset="0"/>
              </a:rPr>
              <a:t>stay</a:t>
            </a:r>
            <a:r>
              <a:rPr lang="pl-PL" sz="1600" dirty="0">
                <a:solidFill>
                  <a:schemeClr val="accent1">
                    <a:lumMod val="75000"/>
                  </a:schemeClr>
                </a:solidFill>
                <a:latin typeface="Arial" panose="020B0604020202020204" pitchFamily="34" charset="0"/>
                <a:cs typeface="Arial" panose="020B0604020202020204" pitchFamily="34" charset="0"/>
              </a:rPr>
              <a:t> in the UK </a:t>
            </a:r>
            <a:r>
              <a:rPr lang="pl-PL" sz="1600" dirty="0" err="1">
                <a:solidFill>
                  <a:schemeClr val="accent1">
                    <a:lumMod val="75000"/>
                  </a:schemeClr>
                </a:solidFill>
                <a:latin typeface="Arial" panose="020B0604020202020204" pitchFamily="34" charset="0"/>
                <a:cs typeface="Arial" panose="020B0604020202020204" pitchFamily="34" charset="0"/>
              </a:rPr>
              <a:t>after</a:t>
            </a:r>
            <a:r>
              <a:rPr lang="pl-PL" sz="1600" dirty="0">
                <a:solidFill>
                  <a:schemeClr val="accent1">
                    <a:lumMod val="75000"/>
                  </a:schemeClr>
                </a:solidFill>
                <a:latin typeface="Arial" panose="020B0604020202020204" pitchFamily="34" charset="0"/>
                <a:cs typeface="Arial" panose="020B0604020202020204" pitchFamily="34" charset="0"/>
              </a:rPr>
              <a:t> BREXIT by 31st </a:t>
            </a:r>
            <a:r>
              <a:rPr lang="pl-PL" sz="1600" dirty="0" err="1">
                <a:solidFill>
                  <a:schemeClr val="accent1">
                    <a:lumMod val="75000"/>
                  </a:schemeClr>
                </a:solidFill>
                <a:latin typeface="Arial" panose="020B0604020202020204" pitchFamily="34" charset="0"/>
                <a:cs typeface="Arial" panose="020B0604020202020204" pitchFamily="34" charset="0"/>
              </a:rPr>
              <a:t>December</a:t>
            </a:r>
            <a:r>
              <a:rPr lang="pl-PL" sz="1600" dirty="0">
                <a:solidFill>
                  <a:schemeClr val="accent1">
                    <a:lumMod val="75000"/>
                  </a:schemeClr>
                </a:solidFill>
                <a:latin typeface="Arial" panose="020B0604020202020204" pitchFamily="34" charset="0"/>
                <a:cs typeface="Arial" panose="020B0604020202020204" pitchFamily="34" charset="0"/>
              </a:rPr>
              <a:t> 2020 in </a:t>
            </a:r>
            <a:r>
              <a:rPr lang="pl-PL" sz="1600" dirty="0" err="1">
                <a:solidFill>
                  <a:schemeClr val="accent1">
                    <a:lumMod val="75000"/>
                  </a:schemeClr>
                </a:solidFill>
                <a:latin typeface="Arial" panose="020B0604020202020204" pitchFamily="34" charset="0"/>
                <a:cs typeface="Arial" panose="020B0604020202020204" pitchFamily="34" charset="0"/>
              </a:rPr>
              <a:t>case</a:t>
            </a:r>
            <a:r>
              <a:rPr lang="pl-PL" sz="1600" dirty="0">
                <a:solidFill>
                  <a:schemeClr val="accent1">
                    <a:lumMod val="75000"/>
                  </a:schemeClr>
                </a:solidFill>
                <a:latin typeface="Arial" panose="020B0604020202020204" pitchFamily="34" charset="0"/>
                <a:cs typeface="Arial" panose="020B0604020202020204" pitchFamily="34" charset="0"/>
              </a:rPr>
              <a:t> of no </a:t>
            </a:r>
            <a:r>
              <a:rPr lang="pl-PL" sz="1600" dirty="0" err="1">
                <a:solidFill>
                  <a:schemeClr val="accent1">
                    <a:lumMod val="75000"/>
                  </a:schemeClr>
                </a:solidFill>
                <a:latin typeface="Arial" panose="020B0604020202020204" pitchFamily="34" charset="0"/>
                <a:cs typeface="Arial" panose="020B0604020202020204" pitchFamily="34" charset="0"/>
              </a:rPr>
              <a:t>deal</a:t>
            </a:r>
            <a:r>
              <a:rPr lang="pl-PL" sz="1600" dirty="0">
                <a:solidFill>
                  <a:schemeClr val="accent1">
                    <a:lumMod val="75000"/>
                  </a:schemeClr>
                </a:solidFill>
                <a:latin typeface="Arial" panose="020B0604020202020204" pitchFamily="34" charset="0"/>
                <a:cs typeface="Arial" panose="020B0604020202020204" pitchFamily="34" charset="0"/>
              </a:rPr>
              <a:t>, by 30 </a:t>
            </a:r>
            <a:r>
              <a:rPr lang="pl-PL" sz="1600" dirty="0" err="1">
                <a:solidFill>
                  <a:schemeClr val="accent1">
                    <a:lumMod val="75000"/>
                  </a:schemeClr>
                </a:solidFill>
                <a:latin typeface="Arial" panose="020B0604020202020204" pitchFamily="34" charset="0"/>
                <a:cs typeface="Arial" panose="020B0604020202020204" pitchFamily="34" charset="0"/>
              </a:rPr>
              <a:t>June</a:t>
            </a:r>
            <a:r>
              <a:rPr lang="pl-PL" sz="1600" dirty="0">
                <a:solidFill>
                  <a:schemeClr val="accent1">
                    <a:lumMod val="75000"/>
                  </a:schemeClr>
                </a:solidFill>
                <a:latin typeface="Arial" panose="020B0604020202020204" pitchFamily="34" charset="0"/>
                <a:cs typeface="Arial" panose="020B0604020202020204" pitchFamily="34" charset="0"/>
              </a:rPr>
              <a:t> 2021 in </a:t>
            </a:r>
            <a:r>
              <a:rPr lang="pl-PL" sz="1600" dirty="0" err="1">
                <a:solidFill>
                  <a:schemeClr val="accent1">
                    <a:lumMod val="75000"/>
                  </a:schemeClr>
                </a:solidFill>
                <a:latin typeface="Arial" panose="020B0604020202020204" pitchFamily="34" charset="0"/>
                <a:cs typeface="Arial" panose="020B0604020202020204" pitchFamily="34" charset="0"/>
              </a:rPr>
              <a:t>case</a:t>
            </a:r>
            <a:r>
              <a:rPr lang="pl-PL" sz="1600" dirty="0">
                <a:solidFill>
                  <a:schemeClr val="accent1">
                    <a:lumMod val="75000"/>
                  </a:schemeClr>
                </a:solidFill>
                <a:latin typeface="Arial" panose="020B0604020202020204" pitchFamily="34" charset="0"/>
                <a:cs typeface="Arial" panose="020B0604020202020204" pitchFamily="34" charset="0"/>
              </a:rPr>
              <a:t> of a </a:t>
            </a:r>
            <a:r>
              <a:rPr lang="pl-PL" sz="1600" dirty="0" err="1">
                <a:solidFill>
                  <a:schemeClr val="accent1">
                    <a:lumMod val="75000"/>
                  </a:schemeClr>
                </a:solidFill>
                <a:latin typeface="Arial" panose="020B0604020202020204" pitchFamily="34" charset="0"/>
                <a:cs typeface="Arial" panose="020B0604020202020204" pitchFamily="34" charset="0"/>
              </a:rPr>
              <a:t>deal</a:t>
            </a:r>
            <a:r>
              <a:rPr lang="pl-PL" sz="1600" dirty="0">
                <a:solidFill>
                  <a:schemeClr val="accent1">
                    <a:lumMod val="75000"/>
                  </a:schemeClr>
                </a:solidFill>
                <a:latin typeface="Arial" panose="020B0604020202020204" pitchFamily="34" charset="0"/>
                <a:cs typeface="Arial" panose="020B0604020202020204" pitchFamily="34" charset="0"/>
              </a:rPr>
              <a:t>. </a:t>
            </a:r>
          </a:p>
          <a:p>
            <a:pPr>
              <a:lnSpc>
                <a:spcPct val="150000"/>
              </a:lnSpc>
            </a:pPr>
            <a:r>
              <a:rPr lang="pl-PL" sz="1600" dirty="0">
                <a:solidFill>
                  <a:schemeClr val="accent1">
                    <a:lumMod val="75000"/>
                  </a:schemeClr>
                </a:solidFill>
                <a:latin typeface="Arial" panose="020B0604020202020204" pitchFamily="34" charset="0"/>
                <a:cs typeface="Arial" panose="020B0604020202020204" pitchFamily="34" charset="0"/>
              </a:rPr>
              <a:t>Travel to the EU, </a:t>
            </a:r>
            <a:r>
              <a:rPr lang="pl-PL" sz="1600" dirty="0" err="1">
                <a:solidFill>
                  <a:schemeClr val="accent1">
                    <a:lumMod val="75000"/>
                  </a:schemeClr>
                </a:solidFill>
                <a:latin typeface="Arial" panose="020B0604020202020204" pitchFamily="34" charset="0"/>
                <a:cs typeface="Arial" panose="020B0604020202020204" pitchFamily="34" charset="0"/>
              </a:rPr>
              <a:t>Switzerland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Norway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Iceland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Liechtenstein </a:t>
            </a:r>
            <a:r>
              <a:rPr lang="pl-PL" sz="1600" dirty="0" err="1">
                <a:solidFill>
                  <a:schemeClr val="accent1">
                    <a:lumMod val="75000"/>
                  </a:schemeClr>
                </a:solidFill>
                <a:latin typeface="Arial" panose="020B0604020202020204" pitchFamily="34" charset="0"/>
                <a:cs typeface="Arial" panose="020B0604020202020204" pitchFamily="34" charset="0"/>
              </a:rPr>
              <a:t>will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change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if</a:t>
            </a:r>
            <a:r>
              <a:rPr lang="pl-PL" sz="1600" dirty="0">
                <a:solidFill>
                  <a:schemeClr val="accent1">
                    <a:lumMod val="75000"/>
                  </a:schemeClr>
                </a:solidFill>
                <a:latin typeface="Arial" panose="020B0604020202020204" pitchFamily="34" charset="0"/>
                <a:cs typeface="Arial" panose="020B0604020202020204" pitchFamily="34" charset="0"/>
              </a:rPr>
              <a:t> the UK </a:t>
            </a:r>
            <a:r>
              <a:rPr lang="pl-PL" sz="1600" dirty="0" err="1">
                <a:solidFill>
                  <a:schemeClr val="accent1">
                    <a:lumMod val="75000"/>
                  </a:schemeClr>
                </a:solidFill>
                <a:latin typeface="Arial" panose="020B0604020202020204" pitchFamily="34" charset="0"/>
                <a:cs typeface="Arial" panose="020B0604020202020204" pitchFamily="34" charset="0"/>
              </a:rPr>
              <a:t>leaves</a:t>
            </a:r>
            <a:r>
              <a:rPr lang="pl-PL" sz="1600" dirty="0">
                <a:solidFill>
                  <a:schemeClr val="accent1">
                    <a:lumMod val="75000"/>
                  </a:schemeClr>
                </a:solidFill>
                <a:latin typeface="Arial" panose="020B0604020202020204" pitchFamily="34" charset="0"/>
                <a:cs typeface="Arial" panose="020B0604020202020204" pitchFamily="34" charset="0"/>
              </a:rPr>
              <a:t> the EU with no </a:t>
            </a:r>
            <a:r>
              <a:rPr lang="pl-PL" sz="1600" dirty="0" err="1">
                <a:solidFill>
                  <a:schemeClr val="accent1">
                    <a:lumMod val="75000"/>
                  </a:schemeClr>
                </a:solidFill>
                <a:latin typeface="Arial" panose="020B0604020202020204" pitchFamily="34" charset="0"/>
                <a:cs typeface="Arial" panose="020B0604020202020204" pitchFamily="34" charset="0"/>
              </a:rPr>
              <a:t>deal</a:t>
            </a:r>
            <a:r>
              <a:rPr lang="pl-PL" sz="1600" dirty="0">
                <a:solidFill>
                  <a:schemeClr val="accent1">
                    <a:lumMod val="75000"/>
                  </a:schemeClr>
                </a:solidFill>
                <a:latin typeface="Arial" panose="020B0604020202020204" pitchFamily="34" charset="0"/>
                <a:cs typeface="Arial" panose="020B0604020202020204" pitchFamily="34" charset="0"/>
              </a:rPr>
              <a:t>.</a:t>
            </a:r>
          </a:p>
          <a:p>
            <a:pPr>
              <a:lnSpc>
                <a:spcPct val="150000"/>
              </a:lnSpc>
            </a:pPr>
            <a:r>
              <a:rPr lang="pl-PL" sz="1600" dirty="0">
                <a:solidFill>
                  <a:schemeClr val="accent1">
                    <a:lumMod val="75000"/>
                  </a:schemeClr>
                </a:solidFill>
                <a:latin typeface="Arial" panose="020B0604020202020204" pitchFamily="34" charset="0"/>
                <a:cs typeface="Arial" panose="020B0604020202020204" pitchFamily="34" charset="0"/>
              </a:rPr>
              <a:t>We </a:t>
            </a:r>
            <a:r>
              <a:rPr lang="pl-PL" sz="1600" dirty="0" err="1">
                <a:solidFill>
                  <a:schemeClr val="accent1">
                    <a:lumMod val="75000"/>
                  </a:schemeClr>
                </a:solidFill>
                <a:latin typeface="Arial" panose="020B0604020202020204" pitchFamily="34" charset="0"/>
                <a:cs typeface="Arial" panose="020B0604020202020204" pitchFamily="34" charset="0"/>
              </a:rPr>
              <a:t>still</a:t>
            </a:r>
            <a:r>
              <a:rPr lang="pl-PL" sz="1600" dirty="0">
                <a:solidFill>
                  <a:schemeClr val="accent1">
                    <a:lumMod val="75000"/>
                  </a:schemeClr>
                </a:solidFill>
                <a:latin typeface="Arial" panose="020B0604020202020204" pitchFamily="34" charset="0"/>
                <a:cs typeface="Arial" panose="020B0604020202020204" pitchFamily="34" charset="0"/>
              </a:rPr>
              <a:t> do not </a:t>
            </a:r>
            <a:r>
              <a:rPr lang="pl-PL" sz="1600" dirty="0" err="1">
                <a:solidFill>
                  <a:schemeClr val="accent1">
                    <a:lumMod val="75000"/>
                  </a:schemeClr>
                </a:solidFill>
                <a:latin typeface="Arial" panose="020B0604020202020204" pitchFamily="34" charset="0"/>
                <a:cs typeface="Arial" panose="020B0604020202020204" pitchFamily="34" charset="0"/>
              </a:rPr>
              <a:t>know</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if</a:t>
            </a:r>
            <a:r>
              <a:rPr lang="pl-PL" sz="1600" dirty="0">
                <a:solidFill>
                  <a:schemeClr val="accent1">
                    <a:lumMod val="75000"/>
                  </a:schemeClr>
                </a:solidFill>
                <a:latin typeface="Arial" panose="020B0604020202020204" pitchFamily="34" charset="0"/>
                <a:cs typeface="Arial" panose="020B0604020202020204" pitchFamily="34" charset="0"/>
              </a:rPr>
              <a:t> the UK </a:t>
            </a:r>
            <a:r>
              <a:rPr lang="pl-PL" sz="1600" dirty="0" err="1">
                <a:solidFill>
                  <a:schemeClr val="accent1">
                    <a:lumMod val="75000"/>
                  </a:schemeClr>
                </a:solidFill>
                <a:latin typeface="Arial" panose="020B0604020202020204" pitchFamily="34" charset="0"/>
                <a:cs typeface="Arial" panose="020B0604020202020204" pitchFamily="34" charset="0"/>
              </a:rPr>
              <a:t>will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leave</a:t>
            </a:r>
            <a:r>
              <a:rPr lang="pl-PL" sz="1600" dirty="0">
                <a:solidFill>
                  <a:schemeClr val="accent1">
                    <a:lumMod val="75000"/>
                  </a:schemeClr>
                </a:solidFill>
                <a:latin typeface="Arial" panose="020B0604020202020204" pitchFamily="34" charset="0"/>
                <a:cs typeface="Arial" panose="020B0604020202020204" pitchFamily="34" charset="0"/>
              </a:rPr>
              <a:t> the EU with a </a:t>
            </a:r>
            <a:r>
              <a:rPr lang="pl-PL" sz="1600" dirty="0" err="1">
                <a:solidFill>
                  <a:schemeClr val="accent1">
                    <a:lumMod val="75000"/>
                  </a:schemeClr>
                </a:solidFill>
                <a:latin typeface="Arial" panose="020B0604020202020204" pitchFamily="34" charset="0"/>
                <a:cs typeface="Arial" panose="020B0604020202020204" pitchFamily="34" charset="0"/>
              </a:rPr>
              <a:t>deal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no </a:t>
            </a:r>
            <a:r>
              <a:rPr lang="pl-PL" sz="1600" dirty="0" err="1">
                <a:solidFill>
                  <a:schemeClr val="accent1">
                    <a:lumMod val="75000"/>
                  </a:schemeClr>
                </a:solidFill>
                <a:latin typeface="Arial" panose="020B0604020202020204" pitchFamily="34" charset="0"/>
                <a:cs typeface="Arial" panose="020B0604020202020204" pitchFamily="34" charset="0"/>
              </a:rPr>
              <a:t>deal</a:t>
            </a:r>
            <a:r>
              <a:rPr lang="pl-PL" sz="1600" dirty="0">
                <a:solidFill>
                  <a:schemeClr val="accent1">
                    <a:lumMod val="75000"/>
                  </a:schemeClr>
                </a:solidFill>
                <a:latin typeface="Arial" panose="020B0604020202020204" pitchFamily="34" charset="0"/>
                <a:cs typeface="Arial" panose="020B0604020202020204" pitchFamily="34" charset="0"/>
              </a:rPr>
              <a:t>. </a:t>
            </a:r>
          </a:p>
          <a:p>
            <a:pPr>
              <a:lnSpc>
                <a:spcPct val="150000"/>
              </a:lnSpc>
            </a:pPr>
            <a:r>
              <a:rPr lang="pl-PL" sz="1600" dirty="0">
                <a:solidFill>
                  <a:schemeClr val="accent1">
                    <a:lumMod val="75000"/>
                  </a:schemeClr>
                </a:solidFill>
                <a:latin typeface="Arial" panose="020B0604020202020204" pitchFamily="34" charset="0"/>
                <a:cs typeface="Arial" panose="020B0604020202020204" pitchFamily="34" charset="0"/>
              </a:rPr>
              <a:t>On the </a:t>
            </a:r>
            <a:r>
              <a:rPr lang="pl-PL" sz="1600" dirty="0" err="1">
                <a:solidFill>
                  <a:schemeClr val="accent1">
                    <a:lumMod val="75000"/>
                  </a:schemeClr>
                </a:solidFill>
                <a:latin typeface="Arial" panose="020B0604020202020204" pitchFamily="34" charset="0"/>
                <a:cs typeface="Arial" panose="020B0604020202020204" pitchFamily="34" charset="0"/>
              </a:rPr>
              <a:t>day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travel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you’ll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need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passport</a:t>
            </a:r>
            <a:r>
              <a:rPr lang="pl-PL" sz="1600" dirty="0">
                <a:solidFill>
                  <a:schemeClr val="accent1">
                    <a:lumMod val="75000"/>
                  </a:schemeClr>
                </a:solidFill>
                <a:latin typeface="Arial" panose="020B0604020202020204" pitchFamily="34" charset="0"/>
                <a:cs typeface="Arial" panose="020B0604020202020204" pitchFamily="34" charset="0"/>
              </a:rPr>
              <a:t> to </a:t>
            </a:r>
            <a:r>
              <a:rPr lang="pl-PL" sz="1600" dirty="0" err="1">
                <a:solidFill>
                  <a:schemeClr val="accent1">
                    <a:lumMod val="75000"/>
                  </a:schemeClr>
                </a:solidFill>
                <a:latin typeface="Arial" panose="020B0604020202020204" pitchFamily="34" charset="0"/>
                <a:cs typeface="Arial" panose="020B0604020202020204" pitchFamily="34" charset="0"/>
              </a:rPr>
              <a:t>both</a:t>
            </a:r>
            <a:r>
              <a:rPr lang="pl-PL" sz="1600" dirty="0">
                <a:solidFill>
                  <a:schemeClr val="accent1">
                    <a:lumMod val="75000"/>
                  </a:schemeClr>
                </a:solidFill>
                <a:latin typeface="Arial" panose="020B0604020202020204" pitchFamily="34" charset="0"/>
                <a:cs typeface="Arial" panose="020B0604020202020204" pitchFamily="34" charset="0"/>
              </a:rPr>
              <a:t>:</a:t>
            </a:r>
          </a:p>
          <a:p>
            <a:pPr marL="0" indent="0">
              <a:lnSpc>
                <a:spcPct val="150000"/>
              </a:lnSpc>
              <a:buFont typeface="Arial" panose="020B0604020202020204" pitchFamily="34" charset="0"/>
              <a:buNone/>
            </a:pPr>
            <a:r>
              <a:rPr lang="pl-PL" sz="1600" dirty="0" err="1">
                <a:solidFill>
                  <a:schemeClr val="accent1">
                    <a:lumMod val="75000"/>
                  </a:schemeClr>
                </a:solidFill>
                <a:latin typeface="Arial" panose="020B0604020202020204" pitchFamily="34" charset="0"/>
                <a:cs typeface="Arial" panose="020B0604020202020204" pitchFamily="34" charset="0"/>
              </a:rPr>
              <a:t>have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least</a:t>
            </a:r>
            <a:r>
              <a:rPr lang="pl-PL" sz="1600" dirty="0">
                <a:solidFill>
                  <a:schemeClr val="accent1">
                    <a:lumMod val="75000"/>
                  </a:schemeClr>
                </a:solidFill>
                <a:latin typeface="Arial" panose="020B0604020202020204" pitchFamily="34" charset="0"/>
                <a:cs typeface="Arial" panose="020B0604020202020204" pitchFamily="34" charset="0"/>
              </a:rPr>
              <a:t> 6 </a:t>
            </a:r>
            <a:r>
              <a:rPr lang="pl-PL" sz="1600" dirty="0" err="1">
                <a:solidFill>
                  <a:schemeClr val="accent1">
                    <a:lumMod val="75000"/>
                  </a:schemeClr>
                </a:solidFill>
                <a:latin typeface="Arial" panose="020B0604020202020204" pitchFamily="34" charset="0"/>
                <a:cs typeface="Arial" panose="020B0604020202020204" pitchFamily="34" charset="0"/>
              </a:rPr>
              <a:t>months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left</a:t>
            </a:r>
            <a:r>
              <a:rPr lang="pl-PL" sz="1600" dirty="0">
                <a:solidFill>
                  <a:schemeClr val="accent1">
                    <a:lumMod val="75000"/>
                  </a:schemeClr>
                </a:solidFill>
                <a:latin typeface="Arial" panose="020B0604020202020204" pitchFamily="34" charset="0"/>
                <a:cs typeface="Arial" panose="020B0604020202020204" pitchFamily="34" charset="0"/>
              </a:rPr>
              <a:t> &amp; be less </a:t>
            </a:r>
            <a:r>
              <a:rPr lang="pl-PL" sz="1600" dirty="0" err="1">
                <a:solidFill>
                  <a:schemeClr val="accent1">
                    <a:lumMod val="75000"/>
                  </a:schemeClr>
                </a:solidFill>
                <a:latin typeface="Arial" panose="020B0604020202020204" pitchFamily="34" charset="0"/>
                <a:cs typeface="Arial" panose="020B0604020202020204" pitchFamily="34" charset="0"/>
              </a:rPr>
              <a:t>than</a:t>
            </a:r>
            <a:r>
              <a:rPr lang="pl-PL" sz="1600" dirty="0">
                <a:solidFill>
                  <a:schemeClr val="accent1">
                    <a:lumMod val="75000"/>
                  </a:schemeClr>
                </a:solidFill>
                <a:latin typeface="Arial" panose="020B0604020202020204" pitchFamily="34" charset="0"/>
                <a:cs typeface="Arial" panose="020B0604020202020204" pitchFamily="34" charset="0"/>
              </a:rPr>
              <a:t> 10 </a:t>
            </a:r>
            <a:r>
              <a:rPr lang="pl-PL" sz="1600" dirty="0" err="1">
                <a:solidFill>
                  <a:schemeClr val="accent1">
                    <a:lumMod val="75000"/>
                  </a:schemeClr>
                </a:solidFill>
                <a:latin typeface="Arial" panose="020B0604020202020204" pitchFamily="34" charset="0"/>
                <a:cs typeface="Arial" panose="020B0604020202020204" pitchFamily="34" charset="0"/>
              </a:rPr>
              <a:t>years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old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even</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if</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has</a:t>
            </a:r>
            <a:r>
              <a:rPr lang="pl-PL" sz="1600" dirty="0">
                <a:solidFill>
                  <a:schemeClr val="accent1">
                    <a:lumMod val="75000"/>
                  </a:schemeClr>
                </a:solidFill>
                <a:latin typeface="Arial" panose="020B0604020202020204" pitchFamily="34" charset="0"/>
                <a:cs typeface="Arial" panose="020B0604020202020204" pitchFamily="34" charset="0"/>
              </a:rPr>
              <a:t> 6 </a:t>
            </a:r>
            <a:r>
              <a:rPr lang="pl-PL" sz="1600" dirty="0" err="1">
                <a:solidFill>
                  <a:schemeClr val="accent1">
                    <a:lumMod val="75000"/>
                  </a:schemeClr>
                </a:solidFill>
                <a:latin typeface="Arial" panose="020B0604020202020204" pitchFamily="34" charset="0"/>
                <a:cs typeface="Arial" panose="020B0604020202020204" pitchFamily="34" charset="0"/>
              </a:rPr>
              <a:t>months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more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left</a:t>
            </a:r>
            <a:r>
              <a:rPr lang="pl-PL" sz="1600" dirty="0">
                <a:solidFill>
                  <a:schemeClr val="accent1">
                    <a:lumMod val="75000"/>
                  </a:schemeClr>
                </a:solidFill>
                <a:latin typeface="Arial" panose="020B0604020202020204" pitchFamily="34" charset="0"/>
                <a:cs typeface="Arial" panose="020B0604020202020204" pitchFamily="34" charset="0"/>
              </a:rPr>
              <a:t>)</a:t>
            </a:r>
          </a:p>
          <a:p>
            <a:pPr>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After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Brexit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European</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Health</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Insurance</a:t>
            </a:r>
            <a:r>
              <a:rPr lang="pl-PL" sz="1600" dirty="0">
                <a:solidFill>
                  <a:schemeClr val="accent1">
                    <a:lumMod val="75000"/>
                  </a:schemeClr>
                </a:solidFill>
                <a:latin typeface="Arial" panose="020B0604020202020204" pitchFamily="34" charset="0"/>
                <a:cs typeface="Arial" panose="020B0604020202020204" pitchFamily="34" charset="0"/>
              </a:rPr>
              <a:t> Card (EHIC) </a:t>
            </a:r>
            <a:r>
              <a:rPr lang="pl-PL" sz="1600" dirty="0" err="1">
                <a:solidFill>
                  <a:schemeClr val="accent1">
                    <a:lumMod val="75000"/>
                  </a:schemeClr>
                </a:solidFill>
                <a:latin typeface="Arial" panose="020B0604020202020204" pitchFamily="34" charset="0"/>
                <a:cs typeface="Arial" panose="020B0604020202020204" pitchFamily="34" charset="0"/>
              </a:rPr>
              <a:t>card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may</a:t>
            </a:r>
            <a:r>
              <a:rPr lang="pl-PL" sz="1600" dirty="0">
                <a:solidFill>
                  <a:schemeClr val="accent1">
                    <a:lumMod val="75000"/>
                  </a:schemeClr>
                </a:solidFill>
                <a:latin typeface="Arial" panose="020B0604020202020204" pitchFamily="34" charset="0"/>
                <a:cs typeface="Arial" panose="020B0604020202020204" pitchFamily="34" charset="0"/>
              </a:rPr>
              <a:t> not be </a:t>
            </a:r>
            <a:r>
              <a:rPr lang="pl-PL" sz="1600" dirty="0" err="1">
                <a:solidFill>
                  <a:schemeClr val="accent1">
                    <a:lumMod val="75000"/>
                  </a:schemeClr>
                </a:solidFill>
                <a:latin typeface="Arial" panose="020B0604020202020204" pitchFamily="34" charset="0"/>
                <a:cs typeface="Arial" panose="020B0604020202020204" pitchFamily="34" charset="0"/>
              </a:rPr>
              <a:t>valid</a:t>
            </a:r>
            <a:r>
              <a:rPr lang="pl-PL" sz="1600" dirty="0">
                <a:solidFill>
                  <a:schemeClr val="accent1">
                    <a:lumMod val="75000"/>
                  </a:schemeClr>
                </a:solidFill>
                <a:latin typeface="Arial" panose="020B0604020202020204" pitchFamily="34" charset="0"/>
                <a:cs typeface="Arial" panose="020B0604020202020204" pitchFamily="34" charset="0"/>
              </a:rPr>
              <a:t>.</a:t>
            </a:r>
          </a:p>
          <a:p>
            <a:pPr>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You’ll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need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an</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international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driving</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permit</a:t>
            </a:r>
            <a:r>
              <a:rPr lang="pl-PL" sz="1600" dirty="0">
                <a:solidFill>
                  <a:schemeClr val="accent1">
                    <a:lumMod val="75000"/>
                  </a:schemeClr>
                </a:solidFill>
                <a:latin typeface="Arial" panose="020B0604020202020204" pitchFamily="34" charset="0"/>
                <a:cs typeface="Arial" panose="020B0604020202020204" pitchFamily="34" charset="0"/>
              </a:rPr>
              <a:t> (IDP) to </a:t>
            </a:r>
            <a:r>
              <a:rPr lang="pl-PL" sz="1600" dirty="0" err="1">
                <a:solidFill>
                  <a:schemeClr val="accent1">
                    <a:lumMod val="75000"/>
                  </a:schemeClr>
                </a:solidFill>
                <a:latin typeface="Arial" panose="020B0604020202020204" pitchFamily="34" charset="0"/>
                <a:cs typeface="Arial" panose="020B0604020202020204" pitchFamily="34" charset="0"/>
              </a:rPr>
              <a:t>drive</a:t>
            </a:r>
            <a:r>
              <a:rPr lang="pl-PL" sz="1600" dirty="0">
                <a:solidFill>
                  <a:schemeClr val="accent1">
                    <a:lumMod val="75000"/>
                  </a:schemeClr>
                </a:solidFill>
                <a:latin typeface="Arial" panose="020B0604020202020204" pitchFamily="34" charset="0"/>
                <a:cs typeface="Arial" panose="020B0604020202020204" pitchFamily="34" charset="0"/>
              </a:rPr>
              <a:t> in </a:t>
            </a:r>
            <a:r>
              <a:rPr lang="pl-PL" sz="1600" dirty="0" err="1">
                <a:solidFill>
                  <a:schemeClr val="accent1">
                    <a:lumMod val="75000"/>
                  </a:schemeClr>
                </a:solidFill>
                <a:latin typeface="Arial" panose="020B0604020202020204" pitchFamily="34" charset="0"/>
                <a:cs typeface="Arial" panose="020B0604020202020204" pitchFamily="34" charset="0"/>
              </a:rPr>
              <a:t>some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countries</a:t>
            </a:r>
            <a:r>
              <a:rPr lang="pl-PL" sz="1600" dirty="0">
                <a:solidFill>
                  <a:schemeClr val="accent1">
                    <a:lumMod val="75000"/>
                  </a:schemeClr>
                </a:solidFill>
                <a:latin typeface="Arial" panose="020B0604020202020204" pitchFamily="34" charset="0"/>
                <a:cs typeface="Arial" panose="020B0604020202020204" pitchFamily="34" charset="0"/>
              </a:rPr>
              <a:t>.</a:t>
            </a:r>
          </a:p>
          <a:p>
            <a:r>
              <a:rPr lang="pl-PL" sz="1600" dirty="0" err="1">
                <a:solidFill>
                  <a:schemeClr val="accent1">
                    <a:lumMod val="75000"/>
                  </a:schemeClr>
                </a:solidFill>
                <a:latin typeface="Arial" panose="020B0604020202020204" pitchFamily="34" charset="0"/>
                <a:cs typeface="Arial" panose="020B0604020202020204" pitchFamily="34" charset="0"/>
              </a:rPr>
              <a:t>After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Brexit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will</a:t>
            </a:r>
            <a:r>
              <a:rPr lang="pl-PL" sz="1600" dirty="0">
                <a:solidFill>
                  <a:schemeClr val="accent1">
                    <a:lumMod val="75000"/>
                  </a:schemeClr>
                </a:solidFill>
                <a:latin typeface="Arial" panose="020B0604020202020204" pitchFamily="34" charset="0"/>
                <a:cs typeface="Arial" panose="020B0604020202020204" pitchFamily="34" charset="0"/>
              </a:rPr>
              <a:t> not be </a:t>
            </a:r>
            <a:r>
              <a:rPr lang="pl-PL" sz="1600" dirty="0" err="1">
                <a:solidFill>
                  <a:schemeClr val="accent1">
                    <a:lumMod val="75000"/>
                  </a:schemeClr>
                </a:solidFill>
                <a:latin typeface="Arial" panose="020B0604020202020204" pitchFamily="34" charset="0"/>
                <a:cs typeface="Arial" panose="020B0604020202020204" pitchFamily="34" charset="0"/>
              </a:rPr>
              <a:t>able</a:t>
            </a:r>
            <a:r>
              <a:rPr lang="pl-PL" sz="1600" dirty="0">
                <a:solidFill>
                  <a:schemeClr val="accent1">
                    <a:lumMod val="75000"/>
                  </a:schemeClr>
                </a:solidFill>
                <a:latin typeface="Arial" panose="020B0604020202020204" pitchFamily="34" charset="0"/>
                <a:cs typeface="Arial" panose="020B0604020202020204" pitchFamily="34" charset="0"/>
              </a:rPr>
              <a:t> to </a:t>
            </a:r>
            <a:r>
              <a:rPr lang="pl-PL" sz="1600" dirty="0" err="1">
                <a:solidFill>
                  <a:schemeClr val="accent1">
                    <a:lumMod val="75000"/>
                  </a:schemeClr>
                </a:solidFill>
                <a:latin typeface="Arial" panose="020B0604020202020204" pitchFamily="34" charset="0"/>
                <a:cs typeface="Arial" panose="020B0604020202020204" pitchFamily="34" charset="0"/>
              </a:rPr>
              <a:t>use</a:t>
            </a:r>
            <a:r>
              <a:rPr lang="pl-PL" sz="1600" dirty="0">
                <a:solidFill>
                  <a:schemeClr val="accent1">
                    <a:lumMod val="75000"/>
                  </a:schemeClr>
                </a:solidFill>
                <a:latin typeface="Arial" panose="020B0604020202020204" pitchFamily="34" charset="0"/>
                <a:cs typeface="Arial" panose="020B0604020202020204" pitchFamily="34" charset="0"/>
              </a:rPr>
              <a:t> the </a:t>
            </a:r>
            <a:r>
              <a:rPr lang="pl-PL" sz="1600" dirty="0" err="1">
                <a:solidFill>
                  <a:schemeClr val="accent1">
                    <a:lumMod val="75000"/>
                  </a:schemeClr>
                </a:solidFill>
                <a:latin typeface="Arial" panose="020B0604020202020204" pitchFamily="34" charset="0"/>
                <a:cs typeface="Arial" panose="020B0604020202020204" pitchFamily="34" charset="0"/>
              </a:rPr>
              <a:t>existing</a:t>
            </a:r>
            <a:r>
              <a:rPr lang="pl-PL" sz="1600" dirty="0">
                <a:solidFill>
                  <a:schemeClr val="accent1">
                    <a:lumMod val="75000"/>
                  </a:schemeClr>
                </a:solidFill>
                <a:latin typeface="Arial" panose="020B0604020202020204" pitchFamily="34" charset="0"/>
                <a:cs typeface="Arial" panose="020B0604020202020204" pitchFamily="34" charset="0"/>
              </a:rPr>
              <a:t> pet </a:t>
            </a:r>
            <a:r>
              <a:rPr lang="pl-PL" sz="1600" dirty="0" err="1">
                <a:solidFill>
                  <a:schemeClr val="accent1">
                    <a:lumMod val="75000"/>
                  </a:schemeClr>
                </a:solidFill>
                <a:latin typeface="Arial" panose="020B0604020202020204" pitchFamily="34" charset="0"/>
                <a:cs typeface="Arial" panose="020B0604020202020204" pitchFamily="34" charset="0"/>
              </a:rPr>
              <a:t>passport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scheme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Instead</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you’ll</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need</a:t>
            </a:r>
            <a:r>
              <a:rPr lang="pl-PL" sz="1600" dirty="0">
                <a:solidFill>
                  <a:schemeClr val="accent1">
                    <a:lumMod val="75000"/>
                  </a:schemeClr>
                </a:solidFill>
                <a:latin typeface="Arial" panose="020B0604020202020204" pitchFamily="34" charset="0"/>
                <a:cs typeface="Arial" panose="020B0604020202020204" pitchFamily="34" charset="0"/>
              </a:rPr>
              <a:t> to </a:t>
            </a:r>
            <a:r>
              <a:rPr lang="pl-PL" sz="1600" dirty="0" err="1">
                <a:solidFill>
                  <a:schemeClr val="accent1">
                    <a:lumMod val="75000"/>
                  </a:schemeClr>
                </a:solidFill>
                <a:latin typeface="Arial" panose="020B0604020202020204" pitchFamily="34" charset="0"/>
                <a:cs typeface="Arial" panose="020B0604020202020204" pitchFamily="34" charset="0"/>
              </a:rPr>
              <a:t>follow</a:t>
            </a:r>
            <a:endParaRPr lang="pl-PL" sz="1600" dirty="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pl-PL" sz="1600" dirty="0">
                <a:solidFill>
                  <a:schemeClr val="accent1">
                    <a:lumMod val="75000"/>
                  </a:schemeClr>
                </a:solidFill>
                <a:latin typeface="Arial" panose="020B0604020202020204" pitchFamily="34" charset="0"/>
                <a:cs typeface="Arial" panose="020B0604020202020204" pitchFamily="34" charset="0"/>
              </a:rPr>
              <a:t> a </a:t>
            </a:r>
            <a:r>
              <a:rPr lang="pl-PL" sz="1600" dirty="0" err="1">
                <a:solidFill>
                  <a:schemeClr val="accent1">
                    <a:lumMod val="75000"/>
                  </a:schemeClr>
                </a:solidFill>
                <a:latin typeface="Arial" panose="020B0604020202020204" pitchFamily="34" charset="0"/>
                <a:cs typeface="Arial" panose="020B0604020202020204" pitchFamily="34" charset="0"/>
              </a:rPr>
              <a:t>different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process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which</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takes</a:t>
            </a:r>
            <a:r>
              <a:rPr lang="pl-PL" sz="1600" dirty="0">
                <a:solidFill>
                  <a:schemeClr val="accent1">
                    <a:lumMod val="75000"/>
                  </a:schemeClr>
                </a:solidFill>
                <a:latin typeface="Arial" panose="020B0604020202020204" pitchFamily="34" charset="0"/>
                <a:cs typeface="Arial" panose="020B0604020202020204" pitchFamily="34" charset="0"/>
              </a:rPr>
              <a:t> 4 </a:t>
            </a:r>
            <a:r>
              <a:rPr lang="pl-PL" sz="1600" dirty="0" err="1">
                <a:solidFill>
                  <a:schemeClr val="accent1">
                    <a:lumMod val="75000"/>
                  </a:schemeClr>
                </a:solidFill>
                <a:latin typeface="Arial" panose="020B0604020202020204" pitchFamily="34" charset="0"/>
                <a:cs typeface="Arial" panose="020B0604020202020204" pitchFamily="34" charset="0"/>
              </a:rPr>
              <a:t>months</a:t>
            </a:r>
            <a:r>
              <a:rPr lang="pl-PL" sz="1600" dirty="0">
                <a:solidFill>
                  <a:schemeClr val="accent1">
                    <a:lumMod val="75000"/>
                  </a:schemeClr>
                </a:solidFill>
                <a:latin typeface="Arial" panose="020B0604020202020204" pitchFamily="34" charset="0"/>
                <a:cs typeface="Arial" panose="020B0604020202020204" pitchFamily="34" charset="0"/>
              </a:rPr>
              <a:t>.</a:t>
            </a:r>
          </a:p>
          <a:p>
            <a:pPr>
              <a:lnSpc>
                <a:spcPct val="150000"/>
              </a:lnSpc>
            </a:pPr>
            <a:endParaRPr lang="pl-PL" sz="1800" dirty="0"/>
          </a:p>
          <a:p>
            <a:pPr>
              <a:lnSpc>
                <a:spcPct val="150000"/>
              </a:lnSpc>
            </a:pPr>
            <a:endParaRPr lang="pl-PL" sz="1800" dirty="0"/>
          </a:p>
          <a:p>
            <a:endParaRPr lang="pl-PL" sz="2400" dirty="0"/>
          </a:p>
        </p:txBody>
      </p:sp>
      <p:pic>
        <p:nvPicPr>
          <p:cNvPr id="3" name="Obraz 2">
            <a:extLst>
              <a:ext uri="{FF2B5EF4-FFF2-40B4-BE49-F238E27FC236}">
                <a16:creationId xmlns:a16="http://schemas.microsoft.com/office/drawing/2014/main" id="{3841A1AD-D953-DD41-9CDF-08758EF6762B}"/>
              </a:ext>
            </a:extLst>
          </p:cNvPr>
          <p:cNvPicPr>
            <a:picLocks noChangeAspect="1"/>
          </p:cNvPicPr>
          <p:nvPr/>
        </p:nvPicPr>
        <p:blipFill>
          <a:blip r:embed="rId3"/>
          <a:stretch>
            <a:fillRect/>
          </a:stretch>
        </p:blipFill>
        <p:spPr>
          <a:xfrm>
            <a:off x="4378324" y="5867400"/>
            <a:ext cx="2184400" cy="990600"/>
          </a:xfrm>
          <a:prstGeom prst="rect">
            <a:avLst/>
          </a:prstGeom>
        </p:spPr>
      </p:pic>
    </p:spTree>
    <p:extLst>
      <p:ext uri="{BB962C8B-B14F-4D97-AF65-F5344CB8AC3E}">
        <p14:creationId xmlns:p14="http://schemas.microsoft.com/office/powerpoint/2010/main" val="320508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7AD2FC72-34A9-4647-812A-62C016AE3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754" y="0"/>
            <a:ext cx="5904474" cy="5753077"/>
          </a:xfrm>
          <a:prstGeom prst="rect">
            <a:avLst/>
          </a:prstGeom>
        </p:spPr>
      </p:pic>
      <p:pic>
        <p:nvPicPr>
          <p:cNvPr id="3" name="Obraz 2">
            <a:extLst>
              <a:ext uri="{FF2B5EF4-FFF2-40B4-BE49-F238E27FC236}">
                <a16:creationId xmlns:a16="http://schemas.microsoft.com/office/drawing/2014/main" id="{A7377379-A1A3-4F41-B0F5-9E8BDB5B0522}"/>
              </a:ext>
            </a:extLst>
          </p:cNvPr>
          <p:cNvPicPr>
            <a:picLocks noChangeAspect="1"/>
          </p:cNvPicPr>
          <p:nvPr/>
        </p:nvPicPr>
        <p:blipFill>
          <a:blip r:embed="rId4"/>
          <a:stretch>
            <a:fillRect/>
          </a:stretch>
        </p:blipFill>
        <p:spPr>
          <a:xfrm>
            <a:off x="4578349" y="5753077"/>
            <a:ext cx="2184400" cy="990600"/>
          </a:xfrm>
          <a:prstGeom prst="rect">
            <a:avLst/>
          </a:prstGeom>
        </p:spPr>
      </p:pic>
    </p:spTree>
    <p:extLst>
      <p:ext uri="{BB962C8B-B14F-4D97-AF65-F5344CB8AC3E}">
        <p14:creationId xmlns:p14="http://schemas.microsoft.com/office/powerpoint/2010/main" val="284224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3BC38ADE-4E7D-5740-92FF-F568AB7699C6}"/>
              </a:ext>
            </a:extLst>
          </p:cNvPr>
          <p:cNvSpPr txBox="1">
            <a:spLocks/>
          </p:cNvSpPr>
          <p:nvPr/>
        </p:nvSpPr>
        <p:spPr>
          <a:xfrm>
            <a:off x="227013" y="866387"/>
            <a:ext cx="11708524" cy="3812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pl-PL" sz="1600" b="1" dirty="0">
                <a:solidFill>
                  <a:schemeClr val="accent1">
                    <a:lumMod val="75000"/>
                  </a:schemeClr>
                </a:solidFill>
                <a:latin typeface="Arial" panose="020B0604020202020204" pitchFamily="34" charset="0"/>
                <a:cs typeface="Arial" panose="020B0604020202020204" pitchFamily="34" charset="0"/>
              </a:rPr>
              <a:t>EU/EEA list of </a:t>
            </a:r>
            <a:r>
              <a:rPr lang="pl-PL" sz="1600" b="1" dirty="0" err="1">
                <a:solidFill>
                  <a:schemeClr val="accent1">
                    <a:lumMod val="75000"/>
                  </a:schemeClr>
                </a:solidFill>
                <a:latin typeface="Arial" panose="020B0604020202020204" pitchFamily="34" charset="0"/>
                <a:cs typeface="Arial" panose="020B0604020202020204" pitchFamily="34" charset="0"/>
              </a:rPr>
              <a:t>countries</a:t>
            </a:r>
            <a:r>
              <a:rPr lang="pl-PL" sz="1600" b="1" dirty="0">
                <a:solidFill>
                  <a:schemeClr val="accent1">
                    <a:lumMod val="75000"/>
                  </a:schemeClr>
                </a:solidFill>
                <a:latin typeface="Arial" panose="020B0604020202020204" pitchFamily="34" charset="0"/>
                <a:cs typeface="Arial" panose="020B0604020202020204" pitchFamily="34" charset="0"/>
              </a:rPr>
              <a:t> / </a:t>
            </a:r>
            <a:r>
              <a:rPr lang="pl-PL" sz="1600" b="1" dirty="0" err="1">
                <a:solidFill>
                  <a:schemeClr val="accent1">
                    <a:lumMod val="75000"/>
                  </a:schemeClr>
                </a:solidFill>
                <a:latin typeface="Arial" panose="020B0604020202020204" pitchFamily="34" charset="0"/>
                <a:cs typeface="Arial" panose="020B0604020202020204" pitchFamily="34" charset="0"/>
              </a:rPr>
              <a:t>citizens</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b="1" dirty="0" err="1">
                <a:solidFill>
                  <a:schemeClr val="accent1">
                    <a:lumMod val="75000"/>
                  </a:schemeClr>
                </a:solidFill>
                <a:latin typeface="Arial" panose="020B0604020202020204" pitchFamily="34" charset="0"/>
                <a:cs typeface="Arial" panose="020B0604020202020204" pitchFamily="34" charset="0"/>
              </a:rPr>
              <a:t>who</a:t>
            </a:r>
            <a:r>
              <a:rPr lang="pl-PL" sz="1600" b="1" dirty="0">
                <a:solidFill>
                  <a:schemeClr val="accent1">
                    <a:lumMod val="75000"/>
                  </a:schemeClr>
                </a:solidFill>
                <a:latin typeface="Arial" panose="020B0604020202020204" pitchFamily="34" charset="0"/>
                <a:cs typeface="Arial" panose="020B0604020202020204" pitchFamily="34" charset="0"/>
              </a:rPr>
              <a:t> must </a:t>
            </a:r>
            <a:r>
              <a:rPr lang="pl-PL" sz="1600" b="1" dirty="0" err="1">
                <a:solidFill>
                  <a:schemeClr val="accent1">
                    <a:lumMod val="75000"/>
                  </a:schemeClr>
                </a:solidFill>
                <a:latin typeface="Arial" panose="020B0604020202020204" pitchFamily="34" charset="0"/>
                <a:cs typeface="Arial" panose="020B0604020202020204" pitchFamily="34" charset="0"/>
              </a:rPr>
              <a:t>apply</a:t>
            </a:r>
            <a:r>
              <a:rPr lang="pl-PL" sz="1600" b="1" dirty="0">
                <a:solidFill>
                  <a:schemeClr val="accent1">
                    <a:lumMod val="75000"/>
                  </a:schemeClr>
                </a:solidFill>
                <a:latin typeface="Arial" panose="020B0604020202020204" pitchFamily="34" charset="0"/>
                <a:cs typeface="Arial" panose="020B0604020202020204" pitchFamily="34" charset="0"/>
              </a:rPr>
              <a:t> to EU </a:t>
            </a:r>
            <a:r>
              <a:rPr lang="pl-PL" sz="1600" b="1" dirty="0" err="1">
                <a:solidFill>
                  <a:schemeClr val="accent1">
                    <a:lumMod val="75000"/>
                  </a:schemeClr>
                </a:solidFill>
                <a:latin typeface="Arial" panose="020B0604020202020204" pitchFamily="34" charset="0"/>
                <a:cs typeface="Arial" panose="020B0604020202020204" pitchFamily="34" charset="0"/>
              </a:rPr>
              <a:t>Settlement</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b="1" dirty="0" err="1">
                <a:solidFill>
                  <a:schemeClr val="accent1">
                    <a:lumMod val="75000"/>
                  </a:schemeClr>
                </a:solidFill>
                <a:latin typeface="Arial" panose="020B0604020202020204" pitchFamily="34" charset="0"/>
                <a:cs typeface="Arial" panose="020B0604020202020204" pitchFamily="34" charset="0"/>
              </a:rPr>
              <a:t>Scheme</a:t>
            </a:r>
            <a:r>
              <a:rPr lang="pl-PL" sz="1600" b="1" dirty="0">
                <a:solidFill>
                  <a:schemeClr val="accent1">
                    <a:lumMod val="75000"/>
                  </a:schemeClr>
                </a:solidFill>
                <a:latin typeface="Arial" panose="020B0604020202020204" pitchFamily="34" charset="0"/>
                <a:cs typeface="Arial" panose="020B0604020202020204" pitchFamily="34" charset="0"/>
              </a:rPr>
              <a:t> </a:t>
            </a:r>
            <a:endParaRPr lang="pl-PL" sz="16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If</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are</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regardless</a:t>
            </a:r>
            <a:r>
              <a:rPr lang="pl-PL" sz="1600" dirty="0">
                <a:solidFill>
                  <a:schemeClr val="accent1">
                    <a:lumMod val="75000"/>
                  </a:schemeClr>
                </a:solidFill>
                <a:latin typeface="Arial" panose="020B0604020202020204" pitchFamily="34" charset="0"/>
                <a:cs typeface="Arial" panose="020B0604020202020204" pitchFamily="34" charset="0"/>
              </a:rPr>
              <a:t> of </a:t>
            </a:r>
            <a:r>
              <a:rPr lang="pl-PL" sz="1600" dirty="0" err="1">
                <a:solidFill>
                  <a:schemeClr val="accent1">
                    <a:lumMod val="75000"/>
                  </a:schemeClr>
                </a:solidFill>
                <a:latin typeface="Arial" panose="020B0604020202020204" pitchFamily="34" charset="0"/>
                <a:cs typeface="Arial" panose="020B0604020202020204" pitchFamily="34" charset="0"/>
              </a:rPr>
              <a:t>your</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origin</a:t>
            </a:r>
            <a:r>
              <a:rPr lang="pl-PL" sz="1600" dirty="0">
                <a:solidFill>
                  <a:schemeClr val="accent1">
                    <a:lumMod val="75000"/>
                  </a:schemeClr>
                </a:solidFill>
                <a:latin typeface="Arial" panose="020B0604020202020204" pitchFamily="34" charset="0"/>
                <a:cs typeface="Arial" panose="020B0604020202020204" pitchFamily="34" charset="0"/>
              </a:rPr>
              <a:t>, a </a:t>
            </a:r>
            <a:r>
              <a:rPr lang="pl-PL" sz="1600" dirty="0" err="1">
                <a:solidFill>
                  <a:schemeClr val="accent1">
                    <a:lumMod val="75000"/>
                  </a:schemeClr>
                </a:solidFill>
                <a:latin typeface="Arial" panose="020B0604020202020204" pitchFamily="34" charset="0"/>
                <a:cs typeface="Arial" panose="020B0604020202020204" pitchFamily="34" charset="0"/>
              </a:rPr>
              <a:t>passport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holder</a:t>
            </a:r>
            <a:r>
              <a:rPr lang="pl-PL" sz="1600" dirty="0">
                <a:solidFill>
                  <a:schemeClr val="accent1">
                    <a:lumMod val="75000"/>
                  </a:schemeClr>
                </a:solidFill>
                <a:latin typeface="Arial" panose="020B0604020202020204" pitchFamily="34" charset="0"/>
                <a:cs typeface="Arial" panose="020B0604020202020204" pitchFamily="34" charset="0"/>
              </a:rPr>
              <a:t> of EU/EEA country </a:t>
            </a:r>
            <a:r>
              <a:rPr lang="pl-PL" sz="1600" dirty="0" err="1">
                <a:solidFill>
                  <a:schemeClr val="accent1">
                    <a:lumMod val="75000"/>
                  </a:schemeClr>
                </a:solidFill>
                <a:latin typeface="Arial" panose="020B0604020202020204" pitchFamily="34" charset="0"/>
                <a:cs typeface="Arial" panose="020B0604020202020204" pitchFamily="34" charset="0"/>
              </a:rPr>
              <a:t>you</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still</a:t>
            </a:r>
            <a:r>
              <a:rPr lang="pl-PL" sz="1600" dirty="0">
                <a:solidFill>
                  <a:schemeClr val="accent1">
                    <a:lumMod val="75000"/>
                  </a:schemeClr>
                </a:solidFill>
                <a:latin typeface="Arial" panose="020B0604020202020204" pitchFamily="34" charset="0"/>
                <a:cs typeface="Arial" panose="020B0604020202020204" pitchFamily="34" charset="0"/>
              </a:rPr>
              <a:t> must </a:t>
            </a:r>
            <a:r>
              <a:rPr lang="pl-PL" sz="1600" dirty="0" err="1">
                <a:solidFill>
                  <a:schemeClr val="accent1">
                    <a:lumMod val="75000"/>
                  </a:schemeClr>
                </a:solidFill>
                <a:latin typeface="Arial" panose="020B0604020202020204" pitchFamily="34" charset="0"/>
                <a:cs typeface="Arial" panose="020B0604020202020204" pitchFamily="34" charset="0"/>
              </a:rPr>
              <a:t>apply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unless</a:t>
            </a:r>
            <a:r>
              <a:rPr lang="pl-PL" sz="1600" dirty="0">
                <a:solidFill>
                  <a:schemeClr val="accent1">
                    <a:lumMod val="75000"/>
                  </a:schemeClr>
                </a:solidFill>
                <a:latin typeface="Arial" panose="020B0604020202020204" pitchFamily="34" charset="0"/>
                <a:cs typeface="Arial" panose="020B0604020202020204" pitchFamily="34" charset="0"/>
              </a:rPr>
              <a:t> one of the </a:t>
            </a:r>
            <a:r>
              <a:rPr lang="pl-PL" sz="1600" dirty="0" err="1">
                <a:solidFill>
                  <a:schemeClr val="accent1">
                    <a:lumMod val="75000"/>
                  </a:schemeClr>
                </a:solidFill>
                <a:latin typeface="Arial" panose="020B0604020202020204" pitchFamily="34" charset="0"/>
                <a:cs typeface="Arial" panose="020B0604020202020204" pitchFamily="34" charset="0"/>
              </a:rPr>
              <a:t>passports</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is</a:t>
            </a:r>
            <a:r>
              <a:rPr lang="pl-PL" sz="1600" dirty="0">
                <a:solidFill>
                  <a:schemeClr val="accent1">
                    <a:lumMod val="75000"/>
                  </a:schemeClr>
                </a:solidFill>
                <a:latin typeface="Arial" panose="020B0604020202020204" pitchFamily="34" charset="0"/>
                <a:cs typeface="Arial" panose="020B0604020202020204" pitchFamily="34" charset="0"/>
              </a:rPr>
              <a:t> British) to the EU </a:t>
            </a:r>
            <a:r>
              <a:rPr lang="pl-PL" sz="1600" dirty="0" err="1">
                <a:solidFill>
                  <a:schemeClr val="accent1">
                    <a:lumMod val="75000"/>
                  </a:schemeClr>
                </a:solidFill>
                <a:latin typeface="Arial" panose="020B0604020202020204" pitchFamily="34" charset="0"/>
                <a:cs typeface="Arial" panose="020B0604020202020204" pitchFamily="34" charset="0"/>
              </a:rPr>
              <a:t>Settlement</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Scheme</a:t>
            </a:r>
            <a:r>
              <a:rPr lang="pl-PL" sz="1600" dirty="0">
                <a:solidFill>
                  <a:schemeClr val="accent1">
                    <a:lumMod val="75000"/>
                  </a:schemeClr>
                </a:solidFill>
                <a:latin typeface="Arial" panose="020B0604020202020204" pitchFamily="34" charset="0"/>
                <a:cs typeface="Arial" panose="020B0604020202020204" pitchFamily="34" charset="0"/>
              </a:rPr>
              <a:t>:</a:t>
            </a:r>
          </a:p>
          <a:p>
            <a:pPr algn="just">
              <a:lnSpc>
                <a:spcPct val="150000"/>
              </a:lnSpc>
            </a:pPr>
            <a:r>
              <a:rPr lang="pl-PL" sz="1600" b="1" dirty="0">
                <a:solidFill>
                  <a:schemeClr val="accent1">
                    <a:lumMod val="75000"/>
                  </a:schemeClr>
                </a:solidFill>
                <a:latin typeface="Arial" panose="020B0604020202020204" pitchFamily="34" charset="0"/>
                <a:cs typeface="Arial" panose="020B0604020202020204" pitchFamily="34" charset="0"/>
              </a:rPr>
              <a:t>The </a:t>
            </a:r>
            <a:r>
              <a:rPr lang="pl-PL" sz="1600" b="1" dirty="0" err="1">
                <a:solidFill>
                  <a:schemeClr val="accent1">
                    <a:lumMod val="75000"/>
                  </a:schemeClr>
                </a:solidFill>
                <a:latin typeface="Arial" panose="020B0604020202020204" pitchFamily="34" charset="0"/>
                <a:cs typeface="Arial" panose="020B0604020202020204" pitchFamily="34" charset="0"/>
              </a:rPr>
              <a:t>countries</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b="1" dirty="0" err="1">
                <a:solidFill>
                  <a:schemeClr val="accent1">
                    <a:lumMod val="75000"/>
                  </a:schemeClr>
                </a:solidFill>
                <a:latin typeface="Arial" panose="020B0604020202020204" pitchFamily="34" charset="0"/>
                <a:cs typeface="Arial" panose="020B0604020202020204" pitchFamily="34" charset="0"/>
              </a:rPr>
              <a:t>are</a:t>
            </a:r>
            <a:r>
              <a:rPr lang="pl-PL" sz="1600" b="1" dirty="0">
                <a:solidFill>
                  <a:schemeClr val="accent1">
                    <a:lumMod val="75000"/>
                  </a:schemeClr>
                </a:solidFill>
                <a:latin typeface="Arial" panose="020B0604020202020204" pitchFamily="34" charset="0"/>
                <a:cs typeface="Arial" panose="020B0604020202020204" pitchFamily="34" charset="0"/>
              </a:rPr>
              <a:t>:</a:t>
            </a:r>
            <a:r>
              <a:rPr lang="pl-PL" sz="1600" dirty="0">
                <a:solidFill>
                  <a:schemeClr val="accent1">
                    <a:lumMod val="75000"/>
                  </a:schemeClr>
                </a:solidFill>
                <a:latin typeface="Arial" panose="020B0604020202020204" pitchFamily="34" charset="0"/>
                <a:cs typeface="Arial" panose="020B0604020202020204" pitchFamily="34" charset="0"/>
              </a:rPr>
              <a:t> Austria, </a:t>
            </a:r>
            <a:r>
              <a:rPr lang="pl-PL" sz="1600" dirty="0" err="1">
                <a:solidFill>
                  <a:schemeClr val="accent1">
                    <a:lumMod val="75000"/>
                  </a:schemeClr>
                </a:solidFill>
                <a:latin typeface="Arial" panose="020B0604020202020204" pitchFamily="34" charset="0"/>
                <a:cs typeface="Arial" panose="020B0604020202020204" pitchFamily="34" charset="0"/>
              </a:rPr>
              <a:t>Belgium</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Bulgaria</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Croatia</a:t>
            </a:r>
            <a:r>
              <a:rPr lang="pl-PL" sz="1600" dirty="0">
                <a:solidFill>
                  <a:schemeClr val="accent1">
                    <a:lumMod val="75000"/>
                  </a:schemeClr>
                </a:solidFill>
                <a:latin typeface="Arial" panose="020B0604020202020204" pitchFamily="34" charset="0"/>
                <a:cs typeface="Arial" panose="020B0604020202020204" pitchFamily="34" charset="0"/>
              </a:rPr>
              <a:t>, Republic of </a:t>
            </a:r>
            <a:r>
              <a:rPr lang="pl-PL" sz="1600" dirty="0" err="1">
                <a:solidFill>
                  <a:schemeClr val="accent1">
                    <a:lumMod val="75000"/>
                  </a:schemeClr>
                </a:solidFill>
                <a:latin typeface="Arial" panose="020B0604020202020204" pitchFamily="34" charset="0"/>
                <a:cs typeface="Arial" panose="020B0604020202020204" pitchFamily="34" charset="0"/>
              </a:rPr>
              <a:t>Cyprus</a:t>
            </a:r>
            <a:r>
              <a:rPr lang="pl-PL" sz="1600" dirty="0">
                <a:solidFill>
                  <a:schemeClr val="accent1">
                    <a:lumMod val="75000"/>
                  </a:schemeClr>
                </a:solidFill>
                <a:latin typeface="Arial" panose="020B0604020202020204" pitchFamily="34" charset="0"/>
                <a:cs typeface="Arial" panose="020B0604020202020204" pitchFamily="34" charset="0"/>
              </a:rPr>
              <a:t>, Czech Republic, </a:t>
            </a:r>
            <a:r>
              <a:rPr lang="pl-PL" sz="1600" dirty="0" err="1">
                <a:solidFill>
                  <a:schemeClr val="accent1">
                    <a:lumMod val="75000"/>
                  </a:schemeClr>
                </a:solidFill>
                <a:latin typeface="Arial" panose="020B0604020202020204" pitchFamily="34" charset="0"/>
                <a:cs typeface="Arial" panose="020B0604020202020204" pitchFamily="34" charset="0"/>
              </a:rPr>
              <a:t>Denmark</a:t>
            </a:r>
            <a:r>
              <a:rPr lang="pl-PL" sz="1600" dirty="0">
                <a:solidFill>
                  <a:schemeClr val="accent1">
                    <a:lumMod val="75000"/>
                  </a:schemeClr>
                </a:solidFill>
                <a:latin typeface="Arial" panose="020B0604020202020204" pitchFamily="34" charset="0"/>
                <a:cs typeface="Arial" panose="020B0604020202020204" pitchFamily="34" charset="0"/>
              </a:rPr>
              <a:t>, Estonia, </a:t>
            </a:r>
            <a:r>
              <a:rPr lang="pl-PL" sz="1600" dirty="0" err="1">
                <a:solidFill>
                  <a:schemeClr val="accent1">
                    <a:lumMod val="75000"/>
                  </a:schemeClr>
                </a:solidFill>
                <a:latin typeface="Arial" panose="020B0604020202020204" pitchFamily="34" charset="0"/>
                <a:cs typeface="Arial" panose="020B0604020202020204" pitchFamily="34" charset="0"/>
              </a:rPr>
              <a:t>Finland</a:t>
            </a:r>
            <a:r>
              <a:rPr lang="pl-PL" sz="1600" dirty="0">
                <a:solidFill>
                  <a:schemeClr val="accent1">
                    <a:lumMod val="75000"/>
                  </a:schemeClr>
                </a:solidFill>
                <a:latin typeface="Arial" panose="020B0604020202020204" pitchFamily="34" charset="0"/>
                <a:cs typeface="Arial" panose="020B0604020202020204" pitchFamily="34" charset="0"/>
              </a:rPr>
              <a:t>, France, Germany, Greece , </a:t>
            </a:r>
            <a:r>
              <a:rPr lang="pl-PL" sz="1600" dirty="0" err="1">
                <a:solidFill>
                  <a:schemeClr val="accent1">
                    <a:lumMod val="75000"/>
                  </a:schemeClr>
                </a:solidFill>
                <a:latin typeface="Arial" panose="020B0604020202020204" pitchFamily="34" charset="0"/>
                <a:cs typeface="Arial" panose="020B0604020202020204" pitchFamily="34" charset="0"/>
              </a:rPr>
              <a:t>Hungary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b="1" dirty="0" err="1">
                <a:solidFill>
                  <a:schemeClr val="accent1">
                    <a:lumMod val="75000"/>
                  </a:schemeClr>
                </a:solidFill>
                <a:latin typeface="Arial" panose="020B0604020202020204" pitchFamily="34" charset="0"/>
                <a:cs typeface="Arial" panose="020B0604020202020204" pitchFamily="34" charset="0"/>
              </a:rPr>
              <a:t>Ireland</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Italy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Latvia</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Lithuania</a:t>
            </a:r>
            <a:r>
              <a:rPr lang="pl-PL" sz="1600" dirty="0">
                <a:solidFill>
                  <a:schemeClr val="accent1">
                    <a:lumMod val="75000"/>
                  </a:schemeClr>
                </a:solidFill>
                <a:latin typeface="Arial" panose="020B0604020202020204" pitchFamily="34" charset="0"/>
                <a:cs typeface="Arial" panose="020B0604020202020204" pitchFamily="34" charset="0"/>
              </a:rPr>
              <a:t> , </a:t>
            </a:r>
            <a:r>
              <a:rPr lang="pl-PL" sz="1600" dirty="0" err="1">
                <a:solidFill>
                  <a:schemeClr val="accent1">
                    <a:lumMod val="75000"/>
                  </a:schemeClr>
                </a:solidFill>
                <a:latin typeface="Arial" panose="020B0604020202020204" pitchFamily="34" charset="0"/>
                <a:cs typeface="Arial" panose="020B0604020202020204" pitchFamily="34" charset="0"/>
              </a:rPr>
              <a:t>Luxembourg</a:t>
            </a:r>
            <a:r>
              <a:rPr lang="pl-PL" sz="1600" dirty="0">
                <a:solidFill>
                  <a:schemeClr val="accent1">
                    <a:lumMod val="75000"/>
                  </a:schemeClr>
                </a:solidFill>
                <a:latin typeface="Arial" panose="020B0604020202020204" pitchFamily="34" charset="0"/>
                <a:cs typeface="Arial" panose="020B0604020202020204" pitchFamily="34" charset="0"/>
              </a:rPr>
              <a:t>, Malta , </a:t>
            </a:r>
            <a:r>
              <a:rPr lang="pl-PL" sz="1600" dirty="0" err="1">
                <a:solidFill>
                  <a:schemeClr val="accent1">
                    <a:lumMod val="75000"/>
                  </a:schemeClr>
                </a:solidFill>
                <a:latin typeface="Arial" panose="020B0604020202020204" pitchFamily="34" charset="0"/>
                <a:cs typeface="Arial" panose="020B0604020202020204" pitchFamily="34" charset="0"/>
              </a:rPr>
              <a:t>Netherlands</a:t>
            </a:r>
            <a:r>
              <a:rPr lang="pl-PL" sz="1600" dirty="0">
                <a:solidFill>
                  <a:schemeClr val="accent1">
                    <a:lumMod val="75000"/>
                  </a:schemeClr>
                </a:solidFill>
                <a:latin typeface="Arial" panose="020B0604020202020204" pitchFamily="34" charset="0"/>
                <a:cs typeface="Arial" panose="020B0604020202020204" pitchFamily="34" charset="0"/>
              </a:rPr>
              <a:t>, Poland, Portugal, Romania, </a:t>
            </a:r>
            <a:r>
              <a:rPr lang="pl-PL" sz="1600" dirty="0" err="1">
                <a:solidFill>
                  <a:schemeClr val="accent1">
                    <a:lumMod val="75000"/>
                  </a:schemeClr>
                </a:solidFill>
                <a:latin typeface="Arial" panose="020B0604020202020204" pitchFamily="34" charset="0"/>
                <a:cs typeface="Arial" panose="020B0604020202020204" pitchFamily="34" charset="0"/>
              </a:rPr>
              <a:t>Slovakia</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Slovenia</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Spain</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Sweden</a:t>
            </a:r>
            <a:r>
              <a:rPr lang="pl-PL" sz="1600" dirty="0">
                <a:solidFill>
                  <a:schemeClr val="accent1">
                    <a:lumMod val="75000"/>
                  </a:schemeClr>
                </a:solidFill>
                <a:latin typeface="Arial" panose="020B0604020202020204" pitchFamily="34" charset="0"/>
                <a:cs typeface="Arial" panose="020B0604020202020204" pitchFamily="34" charset="0"/>
              </a:rPr>
              <a:t> </a:t>
            </a:r>
          </a:p>
          <a:p>
            <a:pPr algn="just">
              <a:lnSpc>
                <a:spcPct val="150000"/>
              </a:lnSpc>
            </a:pPr>
            <a:r>
              <a:rPr lang="pl-PL" sz="1600" b="1" dirty="0">
                <a:solidFill>
                  <a:schemeClr val="accent1">
                    <a:lumMod val="75000"/>
                  </a:schemeClr>
                </a:solidFill>
                <a:latin typeface="Arial" panose="020B0604020202020204" pitchFamily="34" charset="0"/>
                <a:cs typeface="Arial" panose="020B0604020202020204" pitchFamily="34" charset="0"/>
              </a:rPr>
              <a:t>EEA:  </a:t>
            </a:r>
            <a:r>
              <a:rPr lang="pl-PL" sz="1600" dirty="0" err="1">
                <a:solidFill>
                  <a:schemeClr val="accent1">
                    <a:lumMod val="75000"/>
                  </a:schemeClr>
                </a:solidFill>
                <a:latin typeface="Arial" panose="020B0604020202020204" pitchFamily="34" charset="0"/>
                <a:cs typeface="Arial" panose="020B0604020202020204" pitchFamily="34" charset="0"/>
              </a:rPr>
              <a:t>Iceland</a:t>
            </a:r>
            <a:r>
              <a:rPr lang="pl-PL" sz="1600" dirty="0">
                <a:solidFill>
                  <a:schemeClr val="accent1">
                    <a:lumMod val="75000"/>
                  </a:schemeClr>
                </a:solidFill>
                <a:latin typeface="Arial" panose="020B0604020202020204" pitchFamily="34" charset="0"/>
                <a:cs typeface="Arial" panose="020B0604020202020204" pitchFamily="34" charset="0"/>
              </a:rPr>
              <a:t>, Liechtenstein, </a:t>
            </a:r>
            <a:r>
              <a:rPr lang="pl-PL" sz="1600" dirty="0" err="1">
                <a:solidFill>
                  <a:schemeClr val="accent1">
                    <a:lumMod val="75000"/>
                  </a:schemeClr>
                </a:solidFill>
                <a:latin typeface="Arial" panose="020B0604020202020204" pitchFamily="34" charset="0"/>
                <a:cs typeface="Arial" panose="020B0604020202020204" pitchFamily="34" charset="0"/>
              </a:rPr>
              <a:t>Norway</a:t>
            </a:r>
            <a:r>
              <a:rPr lang="pl-PL" sz="1600" dirty="0">
                <a:solidFill>
                  <a:schemeClr val="accent1">
                    <a:lumMod val="75000"/>
                  </a:schemeClr>
                </a:solidFill>
                <a:latin typeface="Arial" panose="020B0604020202020204" pitchFamily="34" charset="0"/>
                <a:cs typeface="Arial" panose="020B0604020202020204" pitchFamily="34" charset="0"/>
              </a:rPr>
              <a:t> </a:t>
            </a:r>
          </a:p>
          <a:p>
            <a:pPr algn="just">
              <a:lnSpc>
                <a:spcPct val="150000"/>
              </a:lnSpc>
            </a:pPr>
            <a:r>
              <a:rPr lang="pl-PL" sz="1600" b="1" dirty="0">
                <a:solidFill>
                  <a:schemeClr val="accent1">
                    <a:lumMod val="75000"/>
                  </a:schemeClr>
                </a:solidFill>
                <a:latin typeface="Arial" panose="020B0604020202020204" pitchFamily="34" charset="0"/>
                <a:cs typeface="Arial" panose="020B0604020202020204" pitchFamily="34" charset="0"/>
              </a:rPr>
              <a:t>EFTA </a:t>
            </a:r>
            <a:r>
              <a:rPr lang="pl-PL" sz="1600" b="1" dirty="0" err="1">
                <a:solidFill>
                  <a:schemeClr val="accent1">
                    <a:lumMod val="75000"/>
                  </a:schemeClr>
                </a:solidFill>
                <a:latin typeface="Arial" panose="020B0604020202020204" pitchFamily="34" charset="0"/>
                <a:cs typeface="Arial" panose="020B0604020202020204" pitchFamily="34" charset="0"/>
              </a:rPr>
              <a:t>states</a:t>
            </a:r>
            <a:r>
              <a:rPr lang="pl-PL" sz="1600" b="1" dirty="0">
                <a:solidFill>
                  <a:schemeClr val="accent1">
                    <a:lumMod val="75000"/>
                  </a:schemeClr>
                </a:solidFill>
                <a:latin typeface="Arial" panose="020B0604020202020204" pitchFamily="34" charset="0"/>
                <a:cs typeface="Arial" panose="020B0604020202020204" pitchFamily="34" charset="0"/>
              </a:rPr>
              <a:t>: </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Iceland</a:t>
            </a:r>
            <a:r>
              <a:rPr lang="pl-PL" sz="1600" dirty="0">
                <a:solidFill>
                  <a:schemeClr val="accent1">
                    <a:lumMod val="75000"/>
                  </a:schemeClr>
                </a:solidFill>
                <a:latin typeface="Arial" panose="020B0604020202020204" pitchFamily="34" charset="0"/>
                <a:cs typeface="Arial" panose="020B0604020202020204" pitchFamily="34" charset="0"/>
              </a:rPr>
              <a:t>, Liechtenstein, </a:t>
            </a:r>
            <a:r>
              <a:rPr lang="pl-PL" sz="1600" dirty="0" err="1">
                <a:solidFill>
                  <a:schemeClr val="accent1">
                    <a:lumMod val="75000"/>
                  </a:schemeClr>
                </a:solidFill>
                <a:latin typeface="Arial" panose="020B0604020202020204" pitchFamily="34" charset="0"/>
                <a:cs typeface="Arial" panose="020B0604020202020204" pitchFamily="34" charset="0"/>
              </a:rPr>
              <a:t>Norway</a:t>
            </a:r>
            <a:r>
              <a:rPr lang="pl-PL" sz="1600" dirty="0">
                <a:solidFill>
                  <a:schemeClr val="accent1">
                    <a:lumMod val="75000"/>
                  </a:schemeClr>
                </a:solidFill>
                <a:latin typeface="Arial" panose="020B0604020202020204" pitchFamily="34" charset="0"/>
                <a:cs typeface="Arial" panose="020B0604020202020204" pitchFamily="34" charset="0"/>
              </a:rPr>
              <a:t>, (+</a:t>
            </a:r>
            <a:r>
              <a:rPr lang="pl-PL" sz="1600" dirty="0" err="1">
                <a:solidFill>
                  <a:schemeClr val="accent1">
                    <a:lumMod val="75000"/>
                  </a:schemeClr>
                </a:solidFill>
                <a:latin typeface="Arial" panose="020B0604020202020204" pitchFamily="34" charset="0"/>
                <a:cs typeface="Arial" panose="020B0604020202020204" pitchFamily="34" charset="0"/>
              </a:rPr>
              <a:t>Switzerland</a:t>
            </a:r>
            <a:r>
              <a:rPr lang="pl-PL" sz="1600" dirty="0">
                <a:solidFill>
                  <a:schemeClr val="accent1">
                    <a:lumMod val="75000"/>
                  </a:schemeClr>
                </a:solidFill>
                <a:latin typeface="Arial" panose="020B0604020202020204" pitchFamily="34" charset="0"/>
                <a:cs typeface="Arial" panose="020B0604020202020204" pitchFamily="34" charset="0"/>
              </a:rPr>
              <a:t>)</a:t>
            </a:r>
          </a:p>
          <a:p>
            <a:pPr algn="just">
              <a:lnSpc>
                <a:spcPct val="150000"/>
              </a:lnSpc>
            </a:pPr>
            <a:r>
              <a:rPr lang="pl-PL" sz="1600" dirty="0" err="1">
                <a:solidFill>
                  <a:schemeClr val="accent1">
                    <a:lumMod val="75000"/>
                  </a:schemeClr>
                </a:solidFill>
                <a:latin typeface="Arial" panose="020B0604020202020204" pitchFamily="34" charset="0"/>
                <a:cs typeface="Arial" panose="020B0604020202020204" pitchFamily="34" charset="0"/>
              </a:rPr>
              <a:t>Brexi</a:t>
            </a:r>
            <a:r>
              <a:rPr lang="en-GB" sz="1600" dirty="0">
                <a:solidFill>
                  <a:schemeClr val="accent1">
                    <a:lumMod val="75000"/>
                  </a:schemeClr>
                </a:solidFill>
                <a:latin typeface="Arial" panose="020B0604020202020204" pitchFamily="34" charset="0"/>
                <a:cs typeface="Arial" panose="020B0604020202020204" pitchFamily="34" charset="0"/>
              </a:rPr>
              <a:t>t means that the </a:t>
            </a:r>
            <a:r>
              <a:rPr lang="en-GB" sz="1600" b="1" dirty="0">
                <a:solidFill>
                  <a:schemeClr val="accent1">
                    <a:lumMod val="75000"/>
                  </a:schemeClr>
                </a:solidFill>
                <a:latin typeface="Arial" panose="020B0604020202020204" pitchFamily="34" charset="0"/>
                <a:cs typeface="Arial" panose="020B0604020202020204" pitchFamily="34" charset="0"/>
              </a:rPr>
              <a:t>arrangements and agreements of the UK’s membership of the EU will end</a:t>
            </a:r>
            <a:endParaRPr lang="en-GB" sz="1600" dirty="0">
              <a:solidFill>
                <a:schemeClr val="accent1">
                  <a:lumMod val="75000"/>
                </a:schemeClr>
              </a:solidFill>
              <a:latin typeface="Arial" panose="020B0604020202020204" pitchFamily="34" charset="0"/>
              <a:cs typeface="Arial" panose="020B0604020202020204" pitchFamily="34" charset="0"/>
            </a:endParaRPr>
          </a:p>
          <a:p>
            <a:pPr algn="just">
              <a:lnSpc>
                <a:spcPct val="150000"/>
              </a:lnSpc>
            </a:pPr>
            <a:r>
              <a:rPr lang="en-GB" sz="1600" dirty="0">
                <a:solidFill>
                  <a:schemeClr val="accent1">
                    <a:lumMod val="75000"/>
                  </a:schemeClr>
                </a:solidFill>
                <a:latin typeface="Arial" panose="020B0604020202020204" pitchFamily="34" charset="0"/>
                <a:cs typeface="Arial" panose="020B0604020202020204" pitchFamily="34" charset="0"/>
              </a:rPr>
              <a:t>This includes the right of EU citizens to freely live and work in the UK.</a:t>
            </a:r>
          </a:p>
          <a:p>
            <a:pPr marL="0" indent="0">
              <a:lnSpc>
                <a:spcPct val="150000"/>
              </a:lnSpc>
              <a:buFont typeface="Arial" panose="020B0604020202020204" pitchFamily="34" charset="0"/>
              <a:buNone/>
            </a:pPr>
            <a:endParaRPr lang="pl-PL" sz="2000" dirty="0">
              <a:latin typeface="Calibri" panose="020F0502020204030204" pitchFamily="34" charset="0"/>
              <a:cs typeface="Calibri" panose="020F0502020204030204" pitchFamily="34" charset="0"/>
            </a:endParaRPr>
          </a:p>
          <a:p>
            <a:endParaRPr lang="pl-PL" sz="20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pl-PL" sz="2000" dirty="0"/>
              <a:t> </a:t>
            </a:r>
          </a:p>
        </p:txBody>
      </p:sp>
      <p:pic>
        <p:nvPicPr>
          <p:cNvPr id="3" name="Obraz 2">
            <a:extLst>
              <a:ext uri="{FF2B5EF4-FFF2-40B4-BE49-F238E27FC236}">
                <a16:creationId xmlns:a16="http://schemas.microsoft.com/office/drawing/2014/main" id="{5019D4F6-0E76-544C-8359-3DB694C947BF}"/>
              </a:ext>
            </a:extLst>
          </p:cNvPr>
          <p:cNvPicPr>
            <a:picLocks noChangeAspect="1"/>
          </p:cNvPicPr>
          <p:nvPr/>
        </p:nvPicPr>
        <p:blipFill>
          <a:blip r:embed="rId3"/>
          <a:stretch>
            <a:fillRect/>
          </a:stretch>
        </p:blipFill>
        <p:spPr>
          <a:xfrm>
            <a:off x="4364036" y="5867400"/>
            <a:ext cx="2184400" cy="990600"/>
          </a:xfrm>
          <a:prstGeom prst="rect">
            <a:avLst/>
          </a:prstGeom>
        </p:spPr>
      </p:pic>
    </p:spTree>
    <p:extLst>
      <p:ext uri="{BB962C8B-B14F-4D97-AF65-F5344CB8AC3E}">
        <p14:creationId xmlns:p14="http://schemas.microsoft.com/office/powerpoint/2010/main" val="2072033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zablon_level_up" id="{54E75E4F-A5FB-214A-9721-A0385145765C}" vid="{1EFDAE25-C5A5-8E49-8ED7-4638F7CE9804}"/>
    </a:ext>
  </a:extLst>
</a:theme>
</file>

<file path=docProps/app.xml><?xml version="1.0" encoding="utf-8"?>
<Properties xmlns="http://schemas.openxmlformats.org/officeDocument/2006/extended-properties" xmlns:vt="http://schemas.openxmlformats.org/officeDocument/2006/docPropsVTypes">
  <Template>szablon_level_up</Template>
  <TotalTime>56</TotalTime>
  <Words>2845</Words>
  <Application>Microsoft Macintosh PowerPoint</Application>
  <PresentationFormat>Panoramiczny</PresentationFormat>
  <Paragraphs>214</Paragraphs>
  <Slides>27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27</vt:i4>
      </vt:variant>
    </vt:vector>
  </HeadingPairs>
  <TitlesOfParts>
    <vt:vector size="32" baseType="lpstr">
      <vt:lpstr>Arial</vt:lpstr>
      <vt:lpstr>Calibri</vt:lpstr>
      <vt:lpstr>Calibri Light</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Renata Fijałkowska</dc:creator>
  <cp:lastModifiedBy>amarcinkowska.uk@gmail.com</cp:lastModifiedBy>
  <cp:revision>54</cp:revision>
  <dcterms:created xsi:type="dcterms:W3CDTF">2018-11-20T06:46:58Z</dcterms:created>
  <dcterms:modified xsi:type="dcterms:W3CDTF">2020-12-27T12:51:27Z</dcterms:modified>
</cp:coreProperties>
</file>